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82" r:id="rId4"/>
    <p:sldId id="304" r:id="rId5"/>
    <p:sldId id="312" r:id="rId6"/>
    <p:sldId id="297" r:id="rId7"/>
    <p:sldId id="294" r:id="rId8"/>
    <p:sldId id="296" r:id="rId9"/>
    <p:sldId id="298" r:id="rId10"/>
    <p:sldId id="299" r:id="rId11"/>
    <p:sldId id="313" r:id="rId12"/>
    <p:sldId id="300" r:id="rId13"/>
    <p:sldId id="302" r:id="rId14"/>
    <p:sldId id="266" r:id="rId15"/>
    <p:sldId id="277" r:id="rId16"/>
    <p:sldId id="278" r:id="rId17"/>
    <p:sldId id="280" r:id="rId18"/>
    <p:sldId id="279" r:id="rId19"/>
    <p:sldId id="305" r:id="rId20"/>
    <p:sldId id="306" r:id="rId21"/>
    <p:sldId id="307" r:id="rId22"/>
    <p:sldId id="308" r:id="rId23"/>
    <p:sldId id="309" r:id="rId24"/>
    <p:sldId id="310" r:id="rId25"/>
    <p:sldId id="303" r:id="rId2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58046" autoAdjust="0"/>
  </p:normalViewPr>
  <p:slideViewPr>
    <p:cSldViewPr>
      <p:cViewPr varScale="1">
        <p:scale>
          <a:sx n="62" d="100"/>
          <a:sy n="62" d="100"/>
        </p:scale>
        <p:origin x="-29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axId val="86106112"/>
        <c:axId val="86107648"/>
      </c:barChart>
      <c:catAx>
        <c:axId val="86106112"/>
        <c:scaling>
          <c:orientation val="minMax"/>
        </c:scaling>
        <c:axPos val="b"/>
        <c:tickLblPos val="nextTo"/>
        <c:crossAx val="86107648"/>
        <c:crosses val="autoZero"/>
        <c:auto val="1"/>
        <c:lblAlgn val="ctr"/>
        <c:lblOffset val="100"/>
      </c:catAx>
      <c:valAx>
        <c:axId val="86107648"/>
        <c:scaling>
          <c:orientation val="minMax"/>
        </c:scaling>
        <c:axPos val="l"/>
        <c:majorGridlines/>
        <c:numFmt formatCode="General" sourceLinked="1"/>
        <c:tickLblPos val="nextTo"/>
        <c:crossAx val="86106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 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3.6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4.5</c:v>
                </c:pt>
                <c:pt idx="2">
                  <c:v>3.5</c:v>
                </c:pt>
              </c:numCache>
            </c:numRef>
          </c:val>
        </c:ser>
        <c:axId val="55150848"/>
        <c:axId val="55169024"/>
      </c:barChart>
      <c:catAx>
        <c:axId val="55150848"/>
        <c:scaling>
          <c:orientation val="minMax"/>
        </c:scaling>
        <c:axPos val="b"/>
        <c:tickLblPos val="nextTo"/>
        <c:crossAx val="55169024"/>
        <c:crosses val="autoZero"/>
        <c:auto val="1"/>
        <c:lblAlgn val="ctr"/>
        <c:lblOffset val="100"/>
      </c:catAx>
      <c:valAx>
        <c:axId val="55169024"/>
        <c:scaling>
          <c:orientation val="minMax"/>
        </c:scaling>
        <c:axPos val="l"/>
        <c:majorGridlines/>
        <c:numFmt formatCode="General" sourceLinked="1"/>
        <c:tickLblPos val="nextTo"/>
        <c:crossAx val="551508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ИФА+ПЦР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5224960"/>
        <c:axId val="55226752"/>
      </c:barChart>
      <c:catAx>
        <c:axId val="55224960"/>
        <c:scaling>
          <c:orientation val="minMax"/>
        </c:scaling>
        <c:axPos val="b"/>
        <c:tickLblPos val="nextTo"/>
        <c:crossAx val="55226752"/>
        <c:crosses val="autoZero"/>
        <c:auto val="1"/>
        <c:lblAlgn val="ctr"/>
        <c:lblOffset val="100"/>
      </c:catAx>
      <c:valAx>
        <c:axId val="55226752"/>
        <c:scaling>
          <c:orientation val="minMax"/>
        </c:scaling>
        <c:axPos val="l"/>
        <c:majorGridlines/>
        <c:numFmt formatCode="0%" sourceLinked="1"/>
        <c:tickLblPos val="nextTo"/>
        <c:crossAx val="5522496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</c:v>
                </c:pt>
                <c:pt idx="1">
                  <c:v>84.6</c:v>
                </c:pt>
                <c:pt idx="2">
                  <c:v>87.6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</c:v>
                </c:pt>
                <c:pt idx="1">
                  <c:v>66.2</c:v>
                </c:pt>
                <c:pt idx="2">
                  <c:v>65.2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74</c:v>
                </c:pt>
                <c:pt idx="1">
                  <c:v>53.4</c:v>
                </c:pt>
                <c:pt idx="2">
                  <c:v>64.5</c:v>
                </c:pt>
              </c:numCache>
            </c:numRef>
          </c:val>
        </c:ser>
        <c:axId val="55293440"/>
        <c:axId val="55294976"/>
      </c:barChart>
      <c:catAx>
        <c:axId val="55293440"/>
        <c:scaling>
          <c:orientation val="minMax"/>
        </c:scaling>
        <c:axPos val="b"/>
        <c:tickLblPos val="nextTo"/>
        <c:crossAx val="55294976"/>
        <c:crosses val="autoZero"/>
        <c:auto val="1"/>
        <c:lblAlgn val="ctr"/>
        <c:lblOffset val="100"/>
      </c:catAx>
      <c:valAx>
        <c:axId val="55294976"/>
        <c:scaling>
          <c:orientation val="minMax"/>
        </c:scaling>
        <c:axPos val="l"/>
        <c:majorGridlines/>
        <c:numFmt formatCode="General" sourceLinked="1"/>
        <c:tickLblPos val="nextTo"/>
        <c:crossAx val="5529344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55338496"/>
        <c:axId val="55340032"/>
      </c:barChart>
      <c:catAx>
        <c:axId val="55338496"/>
        <c:scaling>
          <c:orientation val="minMax"/>
        </c:scaling>
        <c:axPos val="b"/>
        <c:tickLblPos val="nextTo"/>
        <c:crossAx val="55340032"/>
        <c:crosses val="autoZero"/>
        <c:auto val="1"/>
        <c:lblAlgn val="ctr"/>
        <c:lblOffset val="100"/>
      </c:catAx>
      <c:valAx>
        <c:axId val="55340032"/>
        <c:scaling>
          <c:orientation val="minMax"/>
        </c:scaling>
        <c:axPos val="l"/>
        <c:majorGridlines/>
        <c:numFmt formatCode="General" sourceLinked="1"/>
        <c:tickLblPos val="nextTo"/>
        <c:crossAx val="5533849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35952474465631"/>
          <c:y val="4.8763444628768728E-2"/>
          <c:w val="0.82682458104313383"/>
          <c:h val="0.726574296907248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0.98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0.95700000000000052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5543296"/>
        <c:axId val="55544832"/>
      </c:barChart>
      <c:catAx>
        <c:axId val="55543296"/>
        <c:scaling>
          <c:orientation val="minMax"/>
        </c:scaling>
        <c:axPos val="b"/>
        <c:tickLblPos val="nextTo"/>
        <c:crossAx val="55544832"/>
        <c:crosses val="autoZero"/>
        <c:auto val="1"/>
        <c:lblAlgn val="ctr"/>
        <c:lblOffset val="100"/>
        <c:tickLblSkip val="1"/>
      </c:catAx>
      <c:valAx>
        <c:axId val="55544832"/>
        <c:scaling>
          <c:orientation val="minMax"/>
        </c:scaling>
        <c:axPos val="l"/>
        <c:majorGridlines/>
        <c:numFmt formatCode="0%" sourceLinked="1"/>
        <c:tickLblPos val="nextTo"/>
        <c:crossAx val="5554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8951510429027793E-2"/>
          <c:y val="0.87683357087782421"/>
          <c:w val="0.72566038607670702"/>
          <c:h val="0.120714658442175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096376345813917E-2"/>
          <c:y val="4.4045653902382721E-2"/>
          <c:w val="0.80276233327976854"/>
          <c:h val="0.897196440021544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4.0000000000000022E-2</c:v>
                </c:pt>
                <c:pt idx="1">
                  <c:v>2.5000000000000001E-2</c:v>
                </c:pt>
                <c:pt idx="2">
                  <c:v>7.0999999999999994E-2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%">
                  <c:v>3.0000000000000002E-2</c:v>
                </c:pt>
                <c:pt idx="1">
                  <c:v>6.8000000000000019E-2</c:v>
                </c:pt>
                <c:pt idx="2">
                  <c:v>0.125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 formatCode="0%">
                  <c:v>4.0000000000000022E-2</c:v>
                </c:pt>
                <c:pt idx="1">
                  <c:v>0.17700000000000013</c:v>
                </c:pt>
                <c:pt idx="2">
                  <c:v>0.15900000000000014</c:v>
                </c:pt>
              </c:numCache>
            </c:numRef>
          </c:val>
        </c:ser>
        <c:axId val="81918592"/>
        <c:axId val="82747392"/>
      </c:barChart>
      <c:catAx>
        <c:axId val="81918592"/>
        <c:scaling>
          <c:orientation val="minMax"/>
        </c:scaling>
        <c:axPos val="b"/>
        <c:tickLblPos val="nextTo"/>
        <c:crossAx val="82747392"/>
        <c:crosses val="autoZero"/>
        <c:auto val="1"/>
        <c:lblAlgn val="ctr"/>
        <c:lblOffset val="100"/>
        <c:tickLblSkip val="1"/>
      </c:catAx>
      <c:valAx>
        <c:axId val="82747392"/>
        <c:scaling>
          <c:orientation val="minMax"/>
        </c:scaling>
        <c:axPos val="l"/>
        <c:majorGridlines/>
        <c:numFmt formatCode="0%" sourceLinked="1"/>
        <c:tickLblPos val="nextTo"/>
        <c:crossAx val="819185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302583576092752"/>
          <c:y val="8.2763056680352345E-2"/>
          <c:w val="0.86240740312902364"/>
          <c:h val="0.647322085156883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Выделено, млн.тенге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2017год</c:v>
                </c:pt>
                <c:pt idx="1">
                  <c:v>2018год</c:v>
                </c:pt>
                <c:pt idx="2">
                  <c:v>2019год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800.2</c:v>
                </c:pt>
                <c:pt idx="1">
                  <c:v>765.6</c:v>
                </c:pt>
                <c:pt idx="2">
                  <c:v>765.6</c:v>
                </c:pt>
              </c:numCache>
            </c:numRef>
          </c:val>
        </c:ser>
        <c:axId val="96884608"/>
        <c:axId val="96886144"/>
      </c:barChart>
      <c:catAx>
        <c:axId val="96884608"/>
        <c:scaling>
          <c:orientation val="minMax"/>
        </c:scaling>
        <c:axPos val="b"/>
        <c:tickLblPos val="nextTo"/>
        <c:crossAx val="96886144"/>
        <c:crosses val="autoZero"/>
        <c:auto val="1"/>
        <c:lblAlgn val="ctr"/>
        <c:lblOffset val="100"/>
      </c:catAx>
      <c:valAx>
        <c:axId val="96886144"/>
        <c:scaling>
          <c:orientation val="minMax"/>
        </c:scaling>
        <c:axPos val="l"/>
        <c:majorGridlines/>
        <c:numFmt formatCode="General" sourceLinked="1"/>
        <c:tickLblPos val="nextTo"/>
        <c:crossAx val="9688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516194344738587E-2"/>
          <c:y val="0.90007541832721771"/>
          <c:w val="0.64295334254816472"/>
          <c:h val="9.7947906812287364E-2"/>
        </c:manualLayout>
      </c:layout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19043</c:v>
                </c:pt>
                <c:pt idx="1">
                  <c:v>17008</c:v>
                </c:pt>
                <c:pt idx="2">
                  <c:v>16380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12540</c:v>
                </c:pt>
                <c:pt idx="1">
                  <c:v>10402</c:v>
                </c:pt>
                <c:pt idx="2">
                  <c:v>9493</c:v>
                </c:pt>
              </c:numCache>
            </c:numRef>
          </c:val>
        </c:ser>
        <c:axId val="102177024"/>
        <c:axId val="102187008"/>
      </c:barChart>
      <c:catAx>
        <c:axId val="102177024"/>
        <c:scaling>
          <c:orientation val="minMax"/>
        </c:scaling>
        <c:axPos val="b"/>
        <c:tickLblPos val="nextTo"/>
        <c:crossAx val="102187008"/>
        <c:crosses val="autoZero"/>
        <c:auto val="1"/>
        <c:lblAlgn val="ctr"/>
        <c:lblOffset val="100"/>
      </c:catAx>
      <c:valAx>
        <c:axId val="102187008"/>
        <c:scaling>
          <c:orientation val="minMax"/>
        </c:scaling>
        <c:axPos val="l"/>
        <c:majorGridlines/>
        <c:numFmt formatCode="0" sourceLinked="1"/>
        <c:tickLblPos val="nextTo"/>
        <c:crossAx val="102177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 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97</c:v>
                </c:pt>
                <c:pt idx="1">
                  <c:v>97</c:v>
                </c:pt>
                <c:pt idx="2">
                  <c:v>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97</c:v>
                </c:pt>
                <c:pt idx="1">
                  <c:v>98</c:v>
                </c:pt>
                <c:pt idx="2">
                  <c:v>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95</c:v>
                </c:pt>
                <c:pt idx="1">
                  <c:v>96</c:v>
                </c:pt>
                <c:pt idx="2">
                  <c:v>97</c:v>
                </c:pt>
              </c:numCache>
            </c:numRef>
          </c:val>
        </c:ser>
        <c:axId val="102234368"/>
        <c:axId val="104075264"/>
      </c:barChart>
      <c:catAx>
        <c:axId val="102234368"/>
        <c:scaling>
          <c:orientation val="minMax"/>
        </c:scaling>
        <c:axPos val="b"/>
        <c:numFmt formatCode="General" sourceLinked="1"/>
        <c:tickLblPos val="nextTo"/>
        <c:crossAx val="104075264"/>
        <c:crosses val="autoZero"/>
        <c:auto val="1"/>
        <c:lblAlgn val="ctr"/>
        <c:lblOffset val="100"/>
      </c:catAx>
      <c:valAx>
        <c:axId val="104075264"/>
        <c:scaling>
          <c:orientation val="minMax"/>
        </c:scaling>
        <c:axPos val="l"/>
        <c:majorGridlines/>
        <c:numFmt formatCode="0" sourceLinked="1"/>
        <c:tickLblPos val="nextTo"/>
        <c:crossAx val="102234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742418433650851"/>
          <c:y val="7.2222008834261581E-2"/>
          <c:w val="0.69513501823508173"/>
          <c:h val="0.77728101060538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13828</c:v>
                </c:pt>
                <c:pt idx="1">
                  <c:v>12131</c:v>
                </c:pt>
                <c:pt idx="2" formatCode="General">
                  <c:v>11936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 ОЦК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9662.5</c:v>
                </c:pt>
                <c:pt idx="1">
                  <c:v>7850</c:v>
                </c:pt>
                <c:pt idx="2">
                  <c:v>7064</c:v>
                </c:pt>
              </c:numCache>
            </c:numRef>
          </c:val>
        </c:ser>
        <c:axId val="104146048"/>
        <c:axId val="104147584"/>
      </c:barChart>
      <c:catAx>
        <c:axId val="104146048"/>
        <c:scaling>
          <c:orientation val="minMax"/>
        </c:scaling>
        <c:axPos val="b"/>
        <c:tickLblPos val="nextTo"/>
        <c:crossAx val="104147584"/>
        <c:crosses val="autoZero"/>
        <c:auto val="1"/>
        <c:lblAlgn val="ctr"/>
        <c:lblOffset val="100"/>
      </c:catAx>
      <c:valAx>
        <c:axId val="104147584"/>
        <c:scaling>
          <c:orientation val="minMax"/>
        </c:scaling>
        <c:axPos val="l"/>
        <c:majorGridlines/>
        <c:numFmt formatCode="0" sourceLinked="1"/>
        <c:tickLblPos val="nextTo"/>
        <c:crossAx val="104146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812852981267438"/>
          <c:y val="3.2555380577427913E-2"/>
          <c:w val="0.65771281790629765"/>
          <c:h val="0.781740682414700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эритроцитсодержащие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11121</c:v>
                </c:pt>
                <c:pt idx="1">
                  <c:v>9726</c:v>
                </c:pt>
                <c:pt idx="2">
                  <c:v>8964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тромбоциты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886</c:v>
                </c:pt>
                <c:pt idx="1">
                  <c:v>1187</c:v>
                </c:pt>
                <c:pt idx="2">
                  <c:v>1116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плазма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13540</c:v>
                </c:pt>
                <c:pt idx="1">
                  <c:v>10279</c:v>
                </c:pt>
                <c:pt idx="2">
                  <c:v>9151</c:v>
                </c:pt>
              </c:numCache>
            </c:numRef>
          </c:val>
        </c:ser>
        <c:axId val="117551104"/>
        <c:axId val="117552640"/>
      </c:barChart>
      <c:catAx>
        <c:axId val="117551104"/>
        <c:scaling>
          <c:orientation val="minMax"/>
        </c:scaling>
        <c:axPos val="b"/>
        <c:tickLblPos val="nextTo"/>
        <c:crossAx val="117552640"/>
        <c:crosses val="autoZero"/>
        <c:auto val="1"/>
        <c:lblAlgn val="ctr"/>
        <c:lblOffset val="100"/>
      </c:catAx>
      <c:valAx>
        <c:axId val="117552640"/>
        <c:scaling>
          <c:orientation val="minMax"/>
        </c:scaling>
        <c:axPos val="l"/>
        <c:majorGridlines/>
        <c:numFmt formatCode="General" sourceLinked="1"/>
        <c:tickLblPos val="nextTo"/>
        <c:crossAx val="11755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00606145890853"/>
          <c:y val="8.5108157566655254E-2"/>
          <c:w val="0.17273477651783312"/>
          <c:h val="0.8312464913495867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706021158148408E-2"/>
          <c:y val="3.6031493842812755E-2"/>
          <c:w val="0.57062232491193488"/>
          <c:h val="0.896148958337499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тромбоцитов , заготовленных из дозы крови ручным способом,%</c:v>
                </c:pt>
              </c:strCache>
            </c:strRef>
          </c:tx>
          <c:dLbls>
            <c:showVal val="1"/>
          </c:dLbls>
          <c:cat>
            <c:numRef>
              <c:f>Лист1!$A$7:$A$20</c:f>
              <c:numCache>
                <c:formatCode>General</c:formatCode>
                <c:ptCount val="14"/>
              </c:numCache>
            </c:numRef>
          </c:cat>
          <c:val>
            <c:numRef>
              <c:f>Лист1!$B$7:$B$20</c:f>
              <c:numCache>
                <c:formatCode>General</c:formatCode>
                <c:ptCount val="14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тромбоцитов , заготовленных методом афереза,%</c:v>
                </c:pt>
              </c:strCache>
            </c:strRef>
          </c:tx>
          <c:dLbls>
            <c:showVal val="1"/>
          </c:dLbls>
          <c:cat>
            <c:numRef>
              <c:f>Лист1!$A$7:$A$20</c:f>
              <c:numCache>
                <c:formatCode>General</c:formatCode>
                <c:ptCount val="14"/>
              </c:numCache>
            </c:numRef>
          </c:cat>
          <c:val>
            <c:numRef>
              <c:f>Лист1!$C$7:$C$20</c:f>
              <c:numCache>
                <c:formatCode>General</c:formatCode>
                <c:ptCount val="14"/>
              </c:numCache>
            </c:numRef>
          </c:val>
        </c:ser>
        <c:marker val="1"/>
        <c:axId val="117482240"/>
        <c:axId val="117483776"/>
      </c:lineChart>
      <c:catAx>
        <c:axId val="117482240"/>
        <c:scaling>
          <c:orientation val="minMax"/>
        </c:scaling>
        <c:axPos val="b"/>
        <c:numFmt formatCode="General" sourceLinked="1"/>
        <c:tickLblPos val="nextTo"/>
        <c:crossAx val="117483776"/>
        <c:crosses val="autoZero"/>
        <c:auto val="1"/>
        <c:lblAlgn val="ctr"/>
        <c:lblOffset val="100"/>
      </c:catAx>
      <c:valAx>
        <c:axId val="117483776"/>
        <c:scaling>
          <c:orientation val="minMax"/>
        </c:scaling>
        <c:axPos val="l"/>
        <c:majorGridlines/>
        <c:numFmt formatCode="General" sourceLinked="1"/>
        <c:tickLblPos val="nextTo"/>
        <c:crossAx val="117482240"/>
        <c:crosses val="autoZero"/>
        <c:crossBetween val="between"/>
      </c:valAx>
      <c:spPr>
        <a:ln w="9525"/>
      </c:spPr>
    </c:plotArea>
    <c:legend>
      <c:legendPos val="r"/>
      <c:layout>
        <c:manualLayout>
          <c:xMode val="edge"/>
          <c:yMode val="edge"/>
          <c:x val="0.64380972944448434"/>
          <c:y val="0.1486179157684519"/>
          <c:w val="0.34063909043458279"/>
          <c:h val="0.8090680030236009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тромбоцитов , заготовленных из дозы крови ручным способом,%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2017г</c:v>
                </c:pt>
                <c:pt idx="1">
                  <c:v>2018г</c:v>
                </c:pt>
                <c:pt idx="2">
                  <c:v>2019г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14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тромбоцитов , заготовленных методом афереза,%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2017г</c:v>
                </c:pt>
                <c:pt idx="1">
                  <c:v>2018г</c:v>
                </c:pt>
                <c:pt idx="2">
                  <c:v>2019г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87</c:v>
                </c:pt>
                <c:pt idx="1">
                  <c:v>86</c:v>
                </c:pt>
                <c:pt idx="2">
                  <c:v>80</c:v>
                </c:pt>
              </c:numCache>
            </c:numRef>
          </c:val>
        </c:ser>
        <c:marker val="1"/>
        <c:axId val="117725056"/>
        <c:axId val="117726592"/>
      </c:lineChart>
      <c:catAx>
        <c:axId val="117725056"/>
        <c:scaling>
          <c:orientation val="minMax"/>
        </c:scaling>
        <c:axPos val="b"/>
        <c:tickLblPos val="nextTo"/>
        <c:crossAx val="117726592"/>
        <c:crosses val="autoZero"/>
        <c:auto val="1"/>
        <c:lblAlgn val="ctr"/>
        <c:lblOffset val="100"/>
      </c:catAx>
      <c:valAx>
        <c:axId val="117726592"/>
        <c:scaling>
          <c:orientation val="minMax"/>
        </c:scaling>
        <c:axPos val="l"/>
        <c:majorGridlines/>
        <c:numFmt formatCode="General" sourceLinked="1"/>
        <c:tickLblPos val="nextTo"/>
        <c:crossAx val="117725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тромбоциты из дозы крови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тромбоциты, терапевт.доза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881</c:v>
                </c:pt>
                <c:pt idx="1">
                  <c:v>1187</c:v>
                </c:pt>
                <c:pt idx="2">
                  <c:v>1116</c:v>
                </c:pt>
              </c:numCache>
            </c:numRef>
          </c:val>
        </c:ser>
        <c:axId val="117852032"/>
        <c:axId val="117853568"/>
      </c:barChart>
      <c:catAx>
        <c:axId val="117852032"/>
        <c:scaling>
          <c:orientation val="minMax"/>
        </c:scaling>
        <c:axPos val="b"/>
        <c:tickLblPos val="nextTo"/>
        <c:crossAx val="117853568"/>
        <c:crosses val="autoZero"/>
        <c:auto val="1"/>
        <c:lblAlgn val="ctr"/>
        <c:lblOffset val="100"/>
      </c:catAx>
      <c:valAx>
        <c:axId val="117853568"/>
        <c:scaling>
          <c:orientation val="minMax"/>
        </c:scaling>
        <c:axPos val="l"/>
        <c:majorGridlines/>
        <c:numFmt formatCode="General" sourceLinked="1"/>
        <c:tickLblPos val="nextTo"/>
        <c:crossAx val="117852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90FD1-DF0C-4DED-9637-E73FB315F432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384D-5478-4A05-AED4-1AD137CE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95DC9-598C-4ACF-8701-AE1144345151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85FC-17CB-439C-A124-08215C093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085FC-17CB-439C-A124-08215C0933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085FC-17CB-439C-A124-08215C09331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FF740D-62B5-4504-B70D-AC1446B8123B}" type="slidenum">
              <a:rPr lang="ru-RU" altLang="ru-RU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3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43914" cy="48577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Отчет  о деятельности  организации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КГКП «Восточно-Казахстанский областной центр крови» за 2017-2019 годы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Директор ВК ОЦК               </a:t>
            </a:r>
            <a:r>
              <a:rPr lang="ru-RU" dirty="0" err="1" smtClean="0">
                <a:solidFill>
                  <a:schemeClr val="tx1"/>
                </a:solidFill>
              </a:rPr>
              <a:t>х.жигитаев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1" descr="C:\Users\Dir\Downloads\ло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43041" cy="1534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Произведено тромбоцитов В ВК ОЦК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714356"/>
          <a:ext cx="850112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44" y="5325378"/>
            <a:ext cx="857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 ДИНАМИКЕ ИМЕЕТ МЕСТО УВЕЛИЧЕНИЕ В 2017 году  ДОЛИ ТРОМБОЦИТОВ, </a:t>
            </a:r>
          </a:p>
          <a:p>
            <a:pPr algn="ctr"/>
            <a:r>
              <a:rPr lang="ru-RU" sz="1600" dirty="0" smtClean="0"/>
              <a:t>ЗАГОТОВЛЕННЫХ АППАРАТНЫМ МЕТОДОМ ТРОБОЦИТАФЕРЕЗА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Произведено тромбоцитов В ВК ОЦК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928671"/>
          <a:ext cx="842968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5072074"/>
            <a:ext cx="8572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 ДИНАМИКЕ ИМЕЕТ МЕСТО УМЕНЬШЕНИЕ В 2019 году  ДОЛИ ТРОМБОЦИТОВ, </a:t>
            </a:r>
          </a:p>
          <a:p>
            <a:pPr algn="ctr"/>
            <a:r>
              <a:rPr lang="ru-RU" sz="1600" dirty="0" smtClean="0"/>
              <a:t>ЗАГОТОВЛЕННЫХ АППАРАТНЫМ МЕТОДОМ ТРОБОЦИТАФЕРЕЗА.</a:t>
            </a:r>
          </a:p>
          <a:p>
            <a:pPr algn="ctr"/>
            <a:r>
              <a:rPr lang="ru-RU" sz="1600" dirty="0" smtClean="0"/>
              <a:t>В 2019 году отмечалось значительное увеличение потребности организаций здравоохранения  в клетках крови (тромбоцитах) в условиях летних отпусков и «периода дач» у доноров, то есть отсутствия последних. Следовательно, часть заявок была выполнена за счет производства </a:t>
            </a:r>
            <a:r>
              <a:rPr lang="ru-RU" sz="1600" dirty="0" err="1" smtClean="0"/>
              <a:t>пулированных</a:t>
            </a:r>
            <a:r>
              <a:rPr lang="ru-RU" sz="1600" dirty="0" smtClean="0"/>
              <a:t>, а не </a:t>
            </a:r>
            <a:r>
              <a:rPr lang="ru-RU" sz="1600" dirty="0" err="1" smtClean="0"/>
              <a:t>аферезных</a:t>
            </a:r>
            <a:r>
              <a:rPr lang="ru-RU" sz="1600" dirty="0" smtClean="0"/>
              <a:t> тромбоцитов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Произведено тромбоцитов по ВК ОЦК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857233"/>
          <a:ext cx="7467600" cy="350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572008"/>
            <a:ext cx="87868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Остается высокой потребность организаций здравоохранения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онкогематологического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профиля в тромбоцитах,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обусловлено высокой заболеваемостью данного профиля  в связи  с  тем, что вся территория Семипалатинской области, прилегающие к  ядерному полигону районы Восточно-Казахстанской   области и признанные зонами  экологического бедствия..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29684" cy="1071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Доля  </a:t>
            </a:r>
            <a:r>
              <a:rPr lang="ru-RU" sz="2400" b="1" dirty="0" err="1" smtClean="0">
                <a:solidFill>
                  <a:schemeClr val="tx1"/>
                </a:solidFill>
              </a:rPr>
              <a:t>донаций</a:t>
            </a:r>
            <a:r>
              <a:rPr lang="ru-RU" sz="2400" b="1" dirty="0" smtClean="0">
                <a:solidFill>
                  <a:schemeClr val="tx1"/>
                </a:solidFill>
              </a:rPr>
              <a:t>, от которых заготовленные кровь и ее компоненты признаны непригодными к переливанию и переработке на препараты  (%)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50070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Уменьшение за счет  внедрения лабораторного оборудования по обследованию доноров  на АЛТ перед </a:t>
            </a:r>
            <a:r>
              <a:rPr lang="ru-RU" dirty="0" err="1" smtClean="0"/>
              <a:t>донацией</a:t>
            </a:r>
            <a:r>
              <a:rPr lang="ru-RU" dirty="0" smtClean="0"/>
              <a:t>, проведения мероприятий по устранению  управляемых причин (бой,  нестандартные дозы, визуальное несоответствие, </a:t>
            </a:r>
            <a:r>
              <a:rPr lang="ru-RU" dirty="0" err="1" smtClean="0"/>
              <a:t>хилез</a:t>
            </a:r>
            <a:r>
              <a:rPr lang="ru-RU" dirty="0" smtClean="0"/>
              <a:t>).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57158" y="1285861"/>
          <a:ext cx="753903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35729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Обеспечение иммунологической и инфекционной безопасности компонентов крови: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1)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Двухступенчатый скрининг маркеров </a:t>
            </a:r>
            <a:r>
              <a:rPr lang="ru-RU" alt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трансфузионных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инфекций(ИФА + ПЦР), 2014-2016гг.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7496204" cy="421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12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Обеспечение иммунологической и инфекционной безопасности компонентов крови: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2) Доля </a:t>
            </a:r>
            <a:r>
              <a:rPr lang="ru-RU" sz="2400" b="1" dirty="0" err="1" smtClean="0">
                <a:solidFill>
                  <a:schemeClr val="tx1"/>
                </a:solidFill>
              </a:rPr>
              <a:t>карантинизированной</a:t>
            </a:r>
            <a:r>
              <a:rPr lang="ru-RU" sz="2400" b="1" dirty="0" smtClean="0">
                <a:solidFill>
                  <a:schemeClr val="tx1"/>
                </a:solidFill>
              </a:rPr>
              <a:t> СЗП от всего количества выданной в МО плазмы (%)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785786" y="1600200"/>
          <a:ext cx="7643866" cy="454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2071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Обеспечение иммунологической и инфекционной безопасности: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3)Проведение 100% </a:t>
            </a:r>
            <a:r>
              <a:rPr lang="ru-RU" sz="2700" b="1" dirty="0" err="1" smtClean="0">
                <a:solidFill>
                  <a:srgbClr val="FF0000"/>
                </a:solidFill>
              </a:rPr>
              <a:t>лейкофильтрации</a:t>
            </a:r>
            <a:r>
              <a:rPr lang="ru-RU" sz="2700" b="1" dirty="0" smtClean="0">
                <a:solidFill>
                  <a:srgbClr val="FF0000"/>
                </a:solidFill>
              </a:rPr>
              <a:t> компонентов крови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Доля </a:t>
            </a:r>
            <a:r>
              <a:rPr lang="ru-RU" sz="2200" b="1" dirty="0" err="1" smtClean="0">
                <a:solidFill>
                  <a:srgbClr val="FF0000"/>
                </a:solidFill>
              </a:rPr>
              <a:t>лейкофильтрованных</a:t>
            </a:r>
            <a:r>
              <a:rPr lang="ru-RU" sz="2200" b="1" dirty="0" smtClean="0">
                <a:solidFill>
                  <a:srgbClr val="FF0000"/>
                </a:solidFill>
              </a:rPr>
              <a:t> эритроцитов от всего количества выданных в МО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42910" y="1714488"/>
          <a:ext cx="785818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Обеспечение иммунологической и инфекционной безопасности: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4)Доля </a:t>
            </a:r>
            <a:r>
              <a:rPr lang="ru-RU" sz="2000" b="1" dirty="0" err="1" smtClean="0">
                <a:solidFill>
                  <a:schemeClr val="tx1"/>
                </a:solidFill>
              </a:rPr>
              <a:t>лейкофильтрованных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</a:rPr>
              <a:t>вирусинактивированных</a:t>
            </a:r>
            <a:r>
              <a:rPr lang="ru-RU" sz="2000" b="1" dirty="0" smtClean="0">
                <a:solidFill>
                  <a:schemeClr val="tx1"/>
                </a:solidFill>
              </a:rPr>
              <a:t> тромбоцитов от всего количества выданных в МО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85720" y="1714488"/>
          <a:ext cx="828680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9288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Обеспечение иммунологической и инфекционной безопасности: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5)Проведение </a:t>
            </a:r>
            <a:r>
              <a:rPr lang="ru-RU" sz="2200" b="1" dirty="0" err="1" smtClean="0">
                <a:solidFill>
                  <a:schemeClr val="tx1"/>
                </a:solidFill>
              </a:rPr>
              <a:t>вирусинактивации</a:t>
            </a:r>
            <a:r>
              <a:rPr lang="ru-RU" sz="2200" b="1" dirty="0" smtClean="0">
                <a:solidFill>
                  <a:schemeClr val="tx1"/>
                </a:solidFill>
              </a:rPr>
              <a:t> компонентов крови -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Доля, </a:t>
            </a:r>
            <a:r>
              <a:rPr lang="ru-RU" sz="2200" b="1" dirty="0" err="1" smtClean="0">
                <a:solidFill>
                  <a:schemeClr val="tx1"/>
                </a:solidFill>
              </a:rPr>
              <a:t>вирусинактивированной</a:t>
            </a:r>
            <a:r>
              <a:rPr lang="ru-RU" sz="2200" b="1" dirty="0" smtClean="0">
                <a:solidFill>
                  <a:schemeClr val="tx1"/>
                </a:solidFill>
              </a:rPr>
              <a:t>   СЗП от всего количества выданных в МО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00702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 smtClean="0"/>
              <a:t>Вирусинактивированная</a:t>
            </a:r>
            <a:r>
              <a:rPr lang="ru-RU" sz="1600" dirty="0" smtClean="0"/>
              <a:t> плазма производится для  обеспечения заявок организаций здравоохранения для использования в лечении  определенного контингента больных (детей, рожениц, </a:t>
            </a:r>
            <a:r>
              <a:rPr lang="ru-RU" sz="1600" dirty="0" err="1" smtClean="0"/>
              <a:t>онкогематологических</a:t>
            </a:r>
            <a:r>
              <a:rPr lang="ru-RU" sz="1600" dirty="0" smtClean="0"/>
              <a:t> пациентов) В 100% случаев выдается свежезамороженная плазма, прошедшая один из методов или сочетание методов дополнительной обработки (</a:t>
            </a:r>
            <a:r>
              <a:rPr lang="ru-RU" sz="1600" dirty="0" err="1" smtClean="0"/>
              <a:t>лейкофильтрация</a:t>
            </a:r>
            <a:r>
              <a:rPr lang="ru-RU" sz="1600" dirty="0" smtClean="0"/>
              <a:t>, </a:t>
            </a:r>
            <a:r>
              <a:rPr lang="ru-RU" sz="1600" dirty="0" err="1" smtClean="0"/>
              <a:t>вирусинактивизация</a:t>
            </a:r>
            <a:r>
              <a:rPr lang="ru-RU" sz="1600" dirty="0" smtClean="0"/>
              <a:t>, </a:t>
            </a:r>
            <a:r>
              <a:rPr lang="ru-RU" sz="1600" dirty="0" err="1" smtClean="0"/>
              <a:t>карантинизация</a:t>
            </a:r>
            <a:r>
              <a:rPr lang="ru-RU" sz="1600" dirty="0" smtClean="0"/>
              <a:t>)</a:t>
            </a:r>
          </a:p>
          <a:p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85720" y="1285860"/>
          <a:ext cx="835824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715375" cy="9286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Стратегическое направление 1 Обеспечение финансовой стабильности предприятия.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3" y="642919"/>
          <a:ext cx="8001056" cy="4442701"/>
        </p:xfrm>
        <a:graphic>
          <a:graphicData uri="http://schemas.openxmlformats.org/drawingml/2006/table">
            <a:tbl>
              <a:tblPr/>
              <a:tblGrid>
                <a:gridCol w="2286017"/>
                <a:gridCol w="1143008"/>
                <a:gridCol w="1371704"/>
                <a:gridCol w="1630405"/>
                <a:gridCol w="1569922"/>
              </a:tblGrid>
              <a:tr h="90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целевого индикатора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Ед. измерения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Факт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Статус достижения (достиг/не достиг)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2796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Производство крови, ее компонентов и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препаратов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местных организаций здравоохранения. Оказание медицинских услуг. Выполнение обязательство государства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тенге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797327,225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797327,225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 от платных медицинских услуг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тыс.тенге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12150,00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9921,20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не 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282" y="5158373"/>
            <a:ext cx="864399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Невыполнение целевого индикатора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от платных медицинских услуг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счет  снижения количества  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абораторных исследований, проведенных на платной основе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продуктов  крови, реализованных на платной основе,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связанного с уменьшением заявок от медицинских организаций.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Уменьшение заявок по причине высокой стоимости лабораторных исследований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гемотрансмиссивные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инфекции, которые проводятся на анализаторах закрытого типа с использованием дорогостоящих реагентов.  План  на2019 год составил  12150,00 тыс. тенге, факт отчетного периода  - 9921,2 тыс. тенге, что соответствует 81,6% выполнения от плана.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214422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Штатная численность всего по штату – 236 ставок, занято – 236, физических лиц увеличилось до 141 человек  за </a:t>
            </a:r>
            <a:r>
              <a:rPr lang="kk-KZ" sz="1600" dirty="0" smtClean="0">
                <a:solidFill>
                  <a:schemeClr val="tx1"/>
                </a:solidFill>
              </a:rPr>
              <a:t> 12 месяцев </a:t>
            </a:r>
            <a:r>
              <a:rPr lang="ru-RU" sz="1600" dirty="0" smtClean="0">
                <a:solidFill>
                  <a:schemeClr val="tx1"/>
                </a:solidFill>
              </a:rPr>
              <a:t>сравнительно с  численностью  за 9 месяцев </a:t>
            </a:r>
            <a:r>
              <a:rPr lang="kk-KZ" sz="16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019 года (135 чел.), за счет приема новых работников. 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анализ кадрового состава: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18" y="857235"/>
          <a:ext cx="8644001" cy="6000763"/>
        </p:xfrm>
        <a:graphic>
          <a:graphicData uri="http://schemas.openxmlformats.org/drawingml/2006/table">
            <a:tbl>
              <a:tblPr/>
              <a:tblGrid>
                <a:gridCol w="4531147"/>
                <a:gridCol w="961090"/>
                <a:gridCol w="1050588"/>
                <a:gridCol w="1050588"/>
                <a:gridCol w="1050588"/>
              </a:tblGrid>
              <a:tr h="655265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2017г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2019г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РК,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2019г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26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/>
                        </a:rPr>
                        <a:t>Врачи,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физические лица /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Укомплектованность (%)</a:t>
                      </a:r>
                    </a:p>
                    <a:p>
                      <a:pPr algn="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11/67%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10/61%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12/62%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2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latin typeface="Times New Roman"/>
                        </a:rPr>
                        <a:t>из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них имеют квалификационную категорию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6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Категорированность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врачей (%)</a:t>
                      </a: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/>
                        </a:rPr>
                        <a:t>СМП, 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физические лица /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Укомплектованность (%)</a:t>
                      </a: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50/75%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41/62%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41-62%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из них имеют квалификационную категорию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40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33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Категорированность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СМП (%)</a:t>
                      </a: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63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63,7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Младший медицинский персонал, 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физические лица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Укомплектованность ММП (%)</a:t>
                      </a: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63%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63%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63%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2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Прочий персонал,  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физические лица </a:t>
                      </a:r>
                      <a:endParaRPr lang="ru-RU" sz="1600" b="0" i="0" u="none" strike="noStrike" dirty="0" smtClean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77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80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68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Укомплектованность прочим персоналом (%)</a:t>
                      </a: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64%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66%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57%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8243" marR="8243" marT="8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5" y="0"/>
            <a:ext cx="8643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Стратегическое направление 2. Обеспечение организаций здравоохранения качественными и безопасными компонентами крови.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928671"/>
          <a:ext cx="7929619" cy="456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752"/>
                <a:gridCol w="1838752"/>
                <a:gridCol w="1493987"/>
                <a:gridCol w="1379064"/>
                <a:gridCol w="1379064"/>
              </a:tblGrid>
              <a:tr h="1044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целевого индикатора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Ед. измерения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Факт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Статус достижения (достиг/не достиг)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5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донаций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на 1000 населения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 Не достиг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2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донаций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в год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latin typeface="Times New Roman"/>
                          <a:ea typeface="Calibri"/>
                          <a:cs typeface="Times New Roman"/>
                        </a:rPr>
                        <a:t>донация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10040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9493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 Не</a:t>
                      </a:r>
                      <a:r>
                        <a:rPr lang="ru-RU" sz="20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5481538"/>
            <a:ext cx="86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Целевые индикаторы «количество </a:t>
            </a:r>
            <a:r>
              <a:rPr lang="ru-RU" sz="1400" dirty="0" err="1" smtClean="0"/>
              <a:t>донаций</a:t>
            </a:r>
            <a:r>
              <a:rPr lang="ru-RU" sz="1400" dirty="0" smtClean="0"/>
              <a:t> на 1000 населения» и «количество </a:t>
            </a:r>
            <a:r>
              <a:rPr lang="ru-RU" sz="1400" dirty="0" err="1" smtClean="0"/>
              <a:t>донаций</a:t>
            </a:r>
            <a:r>
              <a:rPr lang="ru-RU" sz="1400" dirty="0" smtClean="0"/>
              <a:t>» не достигли порогового значения по причине уменьшения объема заготовки крови и, соответственно, общего количества </a:t>
            </a:r>
            <a:r>
              <a:rPr lang="ru-RU" sz="1400" dirty="0" err="1" smtClean="0"/>
              <a:t>донаций</a:t>
            </a:r>
            <a:r>
              <a:rPr lang="ru-RU" sz="1400" dirty="0" smtClean="0"/>
              <a:t>.  из-за </a:t>
            </a:r>
            <a:r>
              <a:rPr lang="ru-RU" sz="1400" dirty="0" err="1" smtClean="0"/>
              <a:t>уменьшенияе</a:t>
            </a:r>
            <a:r>
              <a:rPr lang="ru-RU" sz="1400" dirty="0" smtClean="0"/>
              <a:t> заявок организаций здравоохранения на производимые компоненты крови.</a:t>
            </a:r>
            <a:endParaRPr lang="ru-R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"/>
          <a:ext cx="8858279" cy="670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997"/>
                <a:gridCol w="959523"/>
                <a:gridCol w="1086142"/>
                <a:gridCol w="1631189"/>
                <a:gridCol w="1151428"/>
              </a:tblGrid>
              <a:tr h="1216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целевого индикатора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Ед. измерения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Факт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Статус достижения (достиг/не достиг)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0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донаций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от которых заготовленные кровь и ее компоненты признаны непригодными к переливанию и переработке на препараты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выполненных заявок организаций здравоохранения на продукты крови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5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Удельный вес  определенного контингента 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реципиентов (дети, пациенты родовспомогательных учреждений, лица с иммунодепрессией и </a:t>
                      </a:r>
                      <a:r>
                        <a:rPr lang="ru-RU" sz="1800" b="0" i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трансфузионно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зависимые), о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беспеченных 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компонентами крови, прошедшими дополнительную обработку методами </a:t>
                      </a:r>
                      <a:r>
                        <a:rPr lang="ru-RU" sz="1800" b="0" i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лейкоредукции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инактивации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0" i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патогенов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34484" y="28545"/>
            <a:ext cx="80750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Стратегическое направление 3. Развитие кадрового потенциала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71479"/>
          <a:ext cx="8643998" cy="494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928694"/>
                <a:gridCol w="1572241"/>
                <a:gridCol w="1128115"/>
                <a:gridCol w="1728800"/>
              </a:tblGrid>
              <a:tr h="119098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целевого индикатора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Ед. измерения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Факт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Статус достижения (достиг/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 достиг)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Категорированность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врачей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не достиг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Категорированность среднего медицинского персонала(далее – СМП)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не 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Укомплектованность штатов врачей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достиг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Укомплектованность СМП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2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Текучесть персонала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не превышает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5081879"/>
            <a:ext cx="88582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Целевой индикатор «</a:t>
            </a:r>
            <a:r>
              <a:rPr lang="ru-RU" sz="1400" dirty="0" err="1" smtClean="0"/>
              <a:t>Категорированность</a:t>
            </a:r>
            <a:r>
              <a:rPr lang="ru-RU" sz="1400" dirty="0" smtClean="0"/>
              <a:t> врачей» не достиг показатель плана на 2019г (75%.) и  составил - 58% за счет приема молодых специалистов без категории за последние 3 года.</a:t>
            </a:r>
          </a:p>
          <a:p>
            <a:r>
              <a:rPr lang="ru-RU" sz="1400" dirty="0" smtClean="0"/>
              <a:t>Целевой индикатор «</a:t>
            </a:r>
            <a:r>
              <a:rPr lang="ru-RU" sz="1400" dirty="0" err="1" smtClean="0"/>
              <a:t>Категорированность</a:t>
            </a:r>
            <a:r>
              <a:rPr lang="ru-RU" sz="1400" dirty="0" smtClean="0"/>
              <a:t> среднего медицинского персонала»  не достиг показатель плана на 2019г. и  составил 63%, в связи  с приемом на работу двух СМП со стажем работы более 3 лет, с сертификатом специалиста без категории; с истечением срока действия сертификата с категорией у шести СМП  в текущем году, и с получением сертификата  специалиста без категории.</a:t>
            </a:r>
          </a:p>
          <a:p>
            <a:r>
              <a:rPr lang="ru-RU" sz="1400" dirty="0" smtClean="0"/>
              <a:t>Целевой индикатор «Текучесть персонала» составил  28%, что не  превысила показатель плана на 2019г. (29%).</a:t>
            </a:r>
            <a:endParaRPr lang="ru-RU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-12534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Стратегическое направление 4. Внедрение новых технологий в области производственной и клинической трансфузиологии.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71479"/>
          <a:ext cx="9144001" cy="622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2"/>
                <a:gridCol w="1000132"/>
                <a:gridCol w="1335517"/>
                <a:gridCol w="1193371"/>
                <a:gridCol w="1828799"/>
              </a:tblGrid>
              <a:tr h="141742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целевого индикатора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Ед. измерения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Факт на отчетный 12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мес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Статус достижения (достиг/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 достиг)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донаций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плазмы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донаций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клеток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kk-KZ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роведение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скрининга донорских образцов на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трансфузионные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инфекции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духступенчатым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методом ИФА+ПЦР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Доля проведение иммуногематологических исследований на  автоматических и полуавтоматических анализаторах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 соответствия  спектра проводимых лабораторных исследований показателей качества крови и ее компонентов требованиям стандарта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3998" cy="623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964"/>
                <a:gridCol w="1043241"/>
                <a:gridCol w="1043241"/>
                <a:gridCol w="1117759"/>
                <a:gridCol w="1266793"/>
              </a:tblGrid>
              <a:tr h="126150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целевого индикатора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Ед. измерения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План на отчетный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Факт отчетного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год)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Статус достижения (достиг/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 достиг)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Доля организаций здравоохранения, внедривших современные технологии лабораторного  скрининга реципиентов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844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достиг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сопредельных организаций, внедривших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единую информационную программу службы крови с целью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бмена информацией о лицах, имеющих противопоказания к донорству( центр  по профилактике и борьбе со СПИД 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противотуберкулезный, наркологический,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психо-неврологический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кожно-венерологический  диспансеры и  территориальное подразделение государственного органа в сфере санитарно- эпидемиологического 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благополучия населения)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достиг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893175" cy="557194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Пути совершенствования планирования производственной деятельности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313" y="1052513"/>
            <a:ext cx="8715375" cy="5184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000" b="1" dirty="0" smtClean="0">
                <a:cs typeface="Times New Roman" panose="02020603050405020304" pitchFamily="18" charset="0"/>
              </a:rPr>
              <a:t>Планирование деятельности на основе потребностей медицинских организаций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000" b="1" dirty="0" smtClean="0">
                <a:cs typeface="Times New Roman" panose="02020603050405020304" pitchFamily="18" charset="0"/>
              </a:rPr>
              <a:t>Регулярная оценка динамики изменения показателей и своевременная коррекция плана выпуска продуктов крови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000" b="1" dirty="0" smtClean="0">
                <a:cs typeface="Times New Roman" panose="02020603050405020304" pitchFamily="18" charset="0"/>
              </a:rPr>
              <a:t>Сокращение  перепроизводства компонентов крови, непродуктивных видов заготовки, лабораторных исследований, необоснованной выбраковки и т.п.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000" b="1" dirty="0" smtClean="0">
                <a:cs typeface="Times New Roman" panose="02020603050405020304" pitchFamily="18" charset="0"/>
              </a:rPr>
              <a:t>Изменение номенклатуры продуктов крови резервного хранения и структуры резерва: в МО с низким потреблением обеспечивать резерв  компонентами с длительными сроками хранения, а так же  обладающих универсальными биологическими признаками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000" b="1" dirty="0" smtClean="0">
                <a:cs typeface="Times New Roman" panose="02020603050405020304" pitchFamily="18" charset="0"/>
              </a:rPr>
              <a:t>Совершенствование системы менеджмента качества на предприятии</a:t>
            </a:r>
          </a:p>
        </p:txBody>
      </p:sp>
      <p:sp>
        <p:nvSpPr>
          <p:cNvPr id="31748" name="Номер слайда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DD086F-BB50-4DD2-9A1E-A366705C77E8}" type="slidenum">
              <a:rPr lang="ru-RU" altLang="ru-RU">
                <a:solidFill>
                  <a:srgbClr val="898989"/>
                </a:solidFill>
              </a:rPr>
              <a:pPr/>
              <a:t>25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5717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Анализ финансово-хозяйственной деятельности </a:t>
            </a:r>
            <a:r>
              <a:rPr lang="ru-RU" sz="1800" dirty="0" smtClean="0">
                <a:solidFill>
                  <a:schemeClr val="tx1"/>
                </a:solidFill>
              </a:rPr>
              <a:t>Бюджетные средства,  выделенные по программе 067  «Обеспечение гарантированного объема бесплатной медицинской помощи», освоены на 100%, использованы по целевому назначению, уменьшение в 2018 году связано со снижением объемов заготовки крови по причине уменьшения заявок из организаций здравоохранения  на компоненты крови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42844" y="1928802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71472" y="2285992"/>
          <a:ext cx="80724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5828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НАША МИССИЯ: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Улучшение здоровья граждан Восточно-Казахстанской области через донорство, качественные компоненты крови, профессионализм сотрудников и внедрение новых технологий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тать  одним из лучших региональных центров крови в Казахстане за счет внедрения инноваций, высокого профессионализма  сотрудников,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устойчивого развития 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совершенствования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трансфузионной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помощи пациентам  в соответствии с национальными и международными  стандартами</a:t>
            </a:r>
          </a:p>
          <a:p>
            <a:pPr>
              <a:buNone/>
            </a:pPr>
            <a:r>
              <a:rPr lang="kk-KZ" b="1" cap="all" dirty="0" smtClean="0"/>
              <a:t>Стратегические направления и цели</a:t>
            </a:r>
            <a:endParaRPr lang="ru-RU" dirty="0" smtClean="0"/>
          </a:p>
          <a:p>
            <a:r>
              <a:rPr lang="kk-KZ" b="1" dirty="0" smtClean="0"/>
              <a:t>Стратегическое направление 1 </a:t>
            </a:r>
            <a:r>
              <a:rPr lang="ru-RU" b="1" dirty="0" smtClean="0"/>
              <a:t>Обеспечение финансовой стабильности предприятия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Цель.1.1. Обеспечение организаций здравоохранения продуктами крови в рамках гарантированного объема бесплатной медицинской помощи </a:t>
            </a:r>
          </a:p>
          <a:p>
            <a:r>
              <a:rPr lang="ru-RU" u="sng" dirty="0" smtClean="0"/>
              <a:t>Цель 1.2.</a:t>
            </a:r>
            <a:r>
              <a:rPr lang="ru-RU" i="1" u="sng" dirty="0" smtClean="0"/>
              <a:t> </a:t>
            </a:r>
            <a:r>
              <a:rPr lang="ru-RU" u="sng" dirty="0" smtClean="0"/>
              <a:t>Повышение  доходности предприятия за счет выполнения  медицинских услуг на платной основе</a:t>
            </a:r>
          </a:p>
          <a:p>
            <a:r>
              <a:rPr lang="kk-KZ" b="1" dirty="0" smtClean="0"/>
              <a:t>Стратегическое направление 2 </a:t>
            </a:r>
            <a:r>
              <a:rPr lang="ru-RU" b="1" dirty="0" smtClean="0"/>
              <a:t>Обеспечение организаций здравоохранения качественными и безопасными компонентами крови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u="sng" dirty="0" smtClean="0"/>
              <a:t>Цель 2.1. Эффективное оказание </a:t>
            </a:r>
            <a:r>
              <a:rPr lang="ru-RU" u="sng" dirty="0" err="1" smtClean="0"/>
              <a:t>трансфузиологической</a:t>
            </a:r>
            <a:r>
              <a:rPr lang="ru-RU" u="sng" dirty="0" smtClean="0"/>
              <a:t> помощи населению.</a:t>
            </a:r>
            <a:endParaRPr lang="ru-RU" dirty="0" smtClean="0"/>
          </a:p>
          <a:p>
            <a:r>
              <a:rPr lang="kk-KZ" b="1" dirty="0" smtClean="0"/>
              <a:t>Стратегическое направление 3 </a:t>
            </a:r>
            <a:r>
              <a:rPr lang="ru-RU" b="1" dirty="0" smtClean="0"/>
              <a:t>Развитие кадрового потенциала</a:t>
            </a:r>
          </a:p>
          <a:p>
            <a:r>
              <a:rPr lang="ru-RU" u="sng" dirty="0" smtClean="0"/>
              <a:t>Цель 3.1.  Повышение э</a:t>
            </a:r>
            <a:r>
              <a:rPr lang="kk-KZ" u="sng" dirty="0" smtClean="0"/>
              <a:t>ффективности  управления </a:t>
            </a:r>
            <a:r>
              <a:rPr lang="ru-RU" u="sng" dirty="0" smtClean="0"/>
              <a:t>кадровыми ресурсами </a:t>
            </a:r>
            <a:endParaRPr lang="ru-RU" dirty="0" smtClean="0"/>
          </a:p>
          <a:p>
            <a:r>
              <a:rPr lang="kk-KZ" b="1" dirty="0" smtClean="0"/>
              <a:t>Стратегическое направление 4 </a:t>
            </a:r>
            <a:r>
              <a:rPr lang="ru-RU" b="1" dirty="0" smtClean="0"/>
              <a:t>Внедрение новых технологий в области производственной и клинической трансфузиологии</a:t>
            </a:r>
          </a:p>
          <a:p>
            <a:r>
              <a:rPr lang="ru-RU" u="sng" dirty="0" smtClean="0"/>
              <a:t>Цель 4.1. Служба крови, соответствующая  национальным и международным стандартам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lvl="0" fontAlgn="base">
              <a:buNone/>
            </a:pPr>
            <a:r>
              <a:rPr lang="ru-RU" sz="1000" b="1" dirty="0" smtClean="0"/>
              <a:t/>
            </a:r>
            <a:br>
              <a:rPr lang="ru-RU" sz="1000" b="1" dirty="0" smtClean="0"/>
            </a:b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8740574" cy="6643710"/>
        </p:xfrm>
        <a:graphic>
          <a:graphicData uri="http://schemas.openxmlformats.org/presentationml/2006/ole">
            <p:oleObj spid="_x0000_s1025" name="Слайд" r:id="rId3" imgW="4285397" imgH="3212539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производственной деятельности организации. </a:t>
            </a:r>
            <a:r>
              <a:rPr lang="ru-RU" alt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Донации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крови и ее компонентов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929198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Снижение  </a:t>
            </a:r>
            <a:r>
              <a:rPr lang="ru-RU" dirty="0" err="1" smtClean="0"/>
              <a:t>донаций</a:t>
            </a:r>
            <a:r>
              <a:rPr lang="ru-RU" dirty="0" smtClean="0"/>
              <a:t> крови и ее компонентов в динамике  связано с  уменьшением количества  заявок из организаций здравоохранения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714357"/>
          <a:ext cx="8181980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358246" cy="107154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производственной деятельности организации.</a:t>
            </a:r>
            <a:r>
              <a:rPr lang="ru-RU" sz="2000" b="1" dirty="0" smtClean="0">
                <a:solidFill>
                  <a:schemeClr val="hlink"/>
                </a:solidFill>
              </a:rPr>
              <a:t> </a:t>
            </a:r>
            <a:br>
              <a:rPr lang="ru-RU" sz="2000" b="1" dirty="0" smtClean="0">
                <a:solidFill>
                  <a:schemeClr val="hlink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безвозмездных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донаций,%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786322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за счет  проведения активной работы с промышленными предприятиями, крупными организациями, учебными заведениями, воинскими частями,  по привлечению к донорству их коллективов,  за счет   тесного взаимодействия  со  СМИ,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бизнес-структурами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религиозными сообществами,   ВК обществом Красного полумесяца по пропаганде безвозмездного донорства.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57158" y="1000109"/>
          <a:ext cx="8143932" cy="357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857232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Заготовка консервированной крови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714884"/>
            <a:ext cx="885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 На 10% по сравнению с аналогичным  отчетным периодом 2018 года  уменьшилась заготовка  консервированной крови   по Восточно-Казахстанскому областному центру крови за 2019 год крови в связи с уменьшением заявок из организаций здравоохранения на компоненты крови в результате рационального использования продуктов крови,  использования </a:t>
            </a:r>
            <a:r>
              <a:rPr lang="ru-RU" sz="1600" dirty="0" err="1" smtClean="0"/>
              <a:t>кровесберегающих</a:t>
            </a:r>
            <a:r>
              <a:rPr lang="ru-RU" sz="1600" dirty="0" smtClean="0"/>
              <a:t> технологий  и внедрения методов, альтернативных переливанию компонентов крови.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00034" y="500041"/>
          <a:ext cx="7929618" cy="414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Произведено компонентов крови ПО ВК ОЦК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357826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динамике отмечается снижение объемов  произведенных компонентов крови в связи с уменьшением заявок из организаций здравоохранения в результате  использования </a:t>
            </a:r>
            <a:r>
              <a:rPr lang="ru-RU" sz="1600" dirty="0" err="1" smtClean="0"/>
              <a:t>кровесберегающих</a:t>
            </a:r>
            <a:r>
              <a:rPr lang="ru-RU" sz="1600" dirty="0" smtClean="0"/>
              <a:t> технологий внедрения методов, альтернативных переливанию компонентов крови</a:t>
            </a:r>
            <a:endParaRPr lang="ru-RU" sz="1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714348" y="857233"/>
          <a:ext cx="764386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2630</TotalTime>
  <Words>1430</Words>
  <PresentationFormat>Экран (4:3)</PresentationFormat>
  <Paragraphs>257</Paragraphs>
  <Slides>25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Эркер</vt:lpstr>
      <vt:lpstr>Слайд</vt:lpstr>
      <vt:lpstr>Отчет  о деятельности  организации КГКП «Восточно-Казахстанский областной центр крови» за 2017-2019 годы    Директор ВК ОЦК               х.жигитаев </vt:lpstr>
      <vt:lpstr>     Штатная численность всего по штату – 236 ставок, занято – 236, физических лиц увеличилось до 141 человек  за  12 месяцев сравнительно с  численностью  за 9 месяцев 2019 года (135 чел.), за счет приема новых работников.   анализ кадрового состава: </vt:lpstr>
      <vt:lpstr>Анализ финансово-хозяйственной деятельности Бюджетные средства,  выделенные по программе 067  «Обеспечение гарантированного объема бесплатной медицинской помощи», освоены на 100%, использованы по целевому назначению, уменьшение в 2018 году связано со снижением объемов заготовки крови по причине уменьшения заявок из организаций здравоохранения  на компоненты крови  </vt:lpstr>
      <vt:lpstr>Слайд 4</vt:lpstr>
      <vt:lpstr>Слайд 5</vt:lpstr>
      <vt:lpstr>Показатели производственной деятельности организации. Донации крови и ее компонентов </vt:lpstr>
      <vt:lpstr>Показатели производственной деятельности организации.  Удельный вес безвозмездных донаций,% </vt:lpstr>
      <vt:lpstr> Заготовка консервированной крови  </vt:lpstr>
      <vt:lpstr>Произведено компонентов крови ПО ВК ОЦК </vt:lpstr>
      <vt:lpstr>Произведено тромбоцитов В ВК ОЦК </vt:lpstr>
      <vt:lpstr>Произведено тромбоцитов В ВК ОЦК </vt:lpstr>
      <vt:lpstr>Произведено тромбоцитов по ВК ОЦК</vt:lpstr>
      <vt:lpstr>Доля  донаций, от которых заготовленные кровь и ее компоненты признаны непригодными к переливанию и переработке на препараты  (%)</vt:lpstr>
      <vt:lpstr>Обеспечение иммунологической и инфекционной безопасности компонентов крови:  1)Двухступенчатый скрининг маркеров трансфузионных инфекций(ИФА + ПЦР), 2014-2016гг.</vt:lpstr>
      <vt:lpstr>Обеспечение иммунологической и инфекционной безопасности компонентов крови: 2) Доля карантинизированной СЗП от всего количества выданной в МО плазмы (%)</vt:lpstr>
      <vt:lpstr>                                                       Обеспечение иммунологической и инфекционной безопасности: 3)Проведение 100% лейкофильтрации компонентов крови  Доля лейкофильтрованных эритроцитов от всего количества выданных в МО  </vt:lpstr>
      <vt:lpstr>Обеспечение иммунологической и инфекционной безопасности: 4)Доля лейкофильтрованных  вирусинактивированных тромбоцитов от всего количества выданных в МО</vt:lpstr>
      <vt:lpstr>Обеспечение иммунологической и инфекционной безопасности: 5)Проведение вирусинактивации компонентов крови -  Доля, вирусинактивированной   СЗП от всего количества выданных в МО   </vt:lpstr>
      <vt:lpstr>              Стратегическое направление 1 Обеспечение финансовой стабильности предприятия.  </vt:lpstr>
      <vt:lpstr>Слайд 20</vt:lpstr>
      <vt:lpstr>Слайд 21</vt:lpstr>
      <vt:lpstr>Слайд 22</vt:lpstr>
      <vt:lpstr>Слайд 23</vt:lpstr>
      <vt:lpstr>Слайд 24</vt:lpstr>
      <vt:lpstr>Пути совершенствования планирования производственной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развития службы крови  Восточно-Казахстанской области</dc:title>
  <dc:creator>user</dc:creator>
  <cp:lastModifiedBy>user</cp:lastModifiedBy>
  <cp:revision>291</cp:revision>
  <dcterms:created xsi:type="dcterms:W3CDTF">2015-12-05T05:03:53Z</dcterms:created>
  <dcterms:modified xsi:type="dcterms:W3CDTF">2020-07-01T07:16:51Z</dcterms:modified>
</cp:coreProperties>
</file>