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82" r:id="rId4"/>
    <p:sldId id="304" r:id="rId5"/>
    <p:sldId id="312" r:id="rId6"/>
    <p:sldId id="297" r:id="rId7"/>
    <p:sldId id="294" r:id="rId8"/>
    <p:sldId id="296" r:id="rId9"/>
    <p:sldId id="298" r:id="rId10"/>
    <p:sldId id="299" r:id="rId11"/>
    <p:sldId id="313" r:id="rId12"/>
    <p:sldId id="300" r:id="rId13"/>
    <p:sldId id="302" r:id="rId14"/>
    <p:sldId id="266" r:id="rId15"/>
    <p:sldId id="277" r:id="rId16"/>
    <p:sldId id="278" r:id="rId17"/>
    <p:sldId id="280" r:id="rId18"/>
    <p:sldId id="279" r:id="rId19"/>
    <p:sldId id="305" r:id="rId20"/>
    <p:sldId id="306" r:id="rId21"/>
    <p:sldId id="307" r:id="rId22"/>
    <p:sldId id="308" r:id="rId23"/>
    <p:sldId id="309" r:id="rId24"/>
    <p:sldId id="310" r:id="rId25"/>
    <p:sldId id="303" r:id="rId2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58046" autoAdjust="0"/>
  </p:normalViewPr>
  <p:slideViewPr>
    <p:cSldViewPr>
      <p:cViewPr varScale="1">
        <p:scale>
          <a:sx n="47" d="100"/>
          <a:sy n="47" d="100"/>
        </p:scale>
        <p:origin x="-24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axId val="93491200"/>
        <c:axId val="93492736"/>
      </c:barChart>
      <c:catAx>
        <c:axId val="93491200"/>
        <c:scaling>
          <c:orientation val="minMax"/>
        </c:scaling>
        <c:axPos val="b"/>
        <c:tickLblPos val="nextTo"/>
        <c:crossAx val="93492736"/>
        <c:crosses val="autoZero"/>
        <c:auto val="1"/>
        <c:lblAlgn val="ctr"/>
        <c:lblOffset val="100"/>
      </c:catAx>
      <c:valAx>
        <c:axId val="93492736"/>
        <c:scaling>
          <c:orientation val="minMax"/>
        </c:scaling>
        <c:axPos val="l"/>
        <c:majorGridlines/>
        <c:numFmt formatCode="General" sourceLinked="1"/>
        <c:tickLblPos val="nextTo"/>
        <c:crossAx val="93491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 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3.6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  <c:pt idx="1">
                  <c:v>4.5</c:v>
                </c:pt>
                <c:pt idx="2">
                  <c:v>3.5</c:v>
                </c:pt>
              </c:numCache>
            </c:numRef>
          </c:val>
        </c:ser>
        <c:axId val="124546432"/>
        <c:axId val="124556416"/>
      </c:barChart>
      <c:catAx>
        <c:axId val="124546432"/>
        <c:scaling>
          <c:orientation val="minMax"/>
        </c:scaling>
        <c:axPos val="b"/>
        <c:tickLblPos val="nextTo"/>
        <c:crossAx val="124556416"/>
        <c:crosses val="autoZero"/>
        <c:auto val="1"/>
        <c:lblAlgn val="ctr"/>
        <c:lblOffset val="100"/>
      </c:catAx>
      <c:valAx>
        <c:axId val="124556416"/>
        <c:scaling>
          <c:orientation val="minMax"/>
        </c:scaling>
        <c:axPos val="l"/>
        <c:majorGridlines/>
        <c:numFmt formatCode="General" sourceLinked="1"/>
        <c:tickLblPos val="nextTo"/>
        <c:crossAx val="1245464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ИФА+ПЦР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24396672"/>
        <c:axId val="124398208"/>
      </c:barChart>
      <c:catAx>
        <c:axId val="124396672"/>
        <c:scaling>
          <c:orientation val="minMax"/>
        </c:scaling>
        <c:axPos val="b"/>
        <c:tickLblPos val="nextTo"/>
        <c:crossAx val="124398208"/>
        <c:crosses val="autoZero"/>
        <c:auto val="1"/>
        <c:lblAlgn val="ctr"/>
        <c:lblOffset val="100"/>
      </c:catAx>
      <c:valAx>
        <c:axId val="124398208"/>
        <c:scaling>
          <c:orientation val="minMax"/>
        </c:scaling>
        <c:axPos val="l"/>
        <c:majorGridlines/>
        <c:numFmt formatCode="0%" sourceLinked="1"/>
        <c:tickLblPos val="nextTo"/>
        <c:crossAx val="124396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</c:v>
                </c:pt>
                <c:pt idx="1">
                  <c:v>84.6</c:v>
                </c:pt>
                <c:pt idx="2">
                  <c:v>87.6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</c:v>
                </c:pt>
                <c:pt idx="1">
                  <c:v>66.2</c:v>
                </c:pt>
                <c:pt idx="2">
                  <c:v>65.2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74</c:v>
                </c:pt>
                <c:pt idx="1">
                  <c:v>53.4</c:v>
                </c:pt>
                <c:pt idx="2">
                  <c:v>64.5</c:v>
                </c:pt>
              </c:numCache>
            </c:numRef>
          </c:val>
        </c:ser>
        <c:axId val="124605952"/>
        <c:axId val="124607488"/>
      </c:barChart>
      <c:catAx>
        <c:axId val="124605952"/>
        <c:scaling>
          <c:orientation val="minMax"/>
        </c:scaling>
        <c:axPos val="b"/>
        <c:tickLblPos val="nextTo"/>
        <c:crossAx val="124607488"/>
        <c:crosses val="autoZero"/>
        <c:auto val="1"/>
        <c:lblAlgn val="ctr"/>
        <c:lblOffset val="100"/>
      </c:catAx>
      <c:valAx>
        <c:axId val="124607488"/>
        <c:scaling>
          <c:orientation val="minMax"/>
        </c:scaling>
        <c:axPos val="l"/>
        <c:majorGridlines/>
        <c:numFmt formatCode="General" sourceLinked="1"/>
        <c:tickLblPos val="nextTo"/>
        <c:crossAx val="124605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24758272"/>
        <c:axId val="124768256"/>
      </c:barChart>
      <c:catAx>
        <c:axId val="124758272"/>
        <c:scaling>
          <c:orientation val="minMax"/>
        </c:scaling>
        <c:axPos val="b"/>
        <c:tickLblPos val="nextTo"/>
        <c:crossAx val="124768256"/>
        <c:crosses val="autoZero"/>
        <c:auto val="1"/>
        <c:lblAlgn val="ctr"/>
        <c:lblOffset val="100"/>
      </c:catAx>
      <c:valAx>
        <c:axId val="124768256"/>
        <c:scaling>
          <c:orientation val="minMax"/>
        </c:scaling>
        <c:axPos val="l"/>
        <c:majorGridlines/>
        <c:numFmt formatCode="General" sourceLinked="1"/>
        <c:tickLblPos val="nextTo"/>
        <c:crossAx val="124758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35952474465631"/>
          <c:y val="4.8763444628768776E-2"/>
          <c:w val="0.82682458104313383"/>
          <c:h val="0.726574296907248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0.98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0.95700000000000063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24667776"/>
        <c:axId val="124669312"/>
      </c:barChart>
      <c:catAx>
        <c:axId val="124667776"/>
        <c:scaling>
          <c:orientation val="minMax"/>
        </c:scaling>
        <c:axPos val="b"/>
        <c:tickLblPos val="nextTo"/>
        <c:crossAx val="124669312"/>
        <c:crosses val="autoZero"/>
        <c:auto val="1"/>
        <c:lblAlgn val="ctr"/>
        <c:lblOffset val="100"/>
        <c:tickLblSkip val="1"/>
      </c:catAx>
      <c:valAx>
        <c:axId val="124669312"/>
        <c:scaling>
          <c:orientation val="minMax"/>
        </c:scaling>
        <c:axPos val="l"/>
        <c:majorGridlines/>
        <c:numFmt formatCode="0%" sourceLinked="1"/>
        <c:tickLblPos val="nextTo"/>
        <c:crossAx val="124667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8951510429027793E-2"/>
          <c:y val="0.87683357087782421"/>
          <c:w val="0.72566038607670702"/>
          <c:h val="0.1207146584421757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0963763458139197E-2"/>
          <c:y val="4.4045653902382721E-2"/>
          <c:w val="0.80276233327976854"/>
          <c:h val="0.897196440021544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4.0000000000000022E-2</c:v>
                </c:pt>
                <c:pt idx="1">
                  <c:v>2.5000000000000001E-2</c:v>
                </c:pt>
                <c:pt idx="2">
                  <c:v>7.0999999999999994E-2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 formatCode="0%">
                  <c:v>3.0000000000000002E-2</c:v>
                </c:pt>
                <c:pt idx="1">
                  <c:v>6.8000000000000019E-2</c:v>
                </c:pt>
                <c:pt idx="2">
                  <c:v>0.125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 formatCode="0%">
                  <c:v>4.0000000000000022E-2</c:v>
                </c:pt>
                <c:pt idx="1">
                  <c:v>0.17700000000000021</c:v>
                </c:pt>
                <c:pt idx="2">
                  <c:v>0.15900000000000025</c:v>
                </c:pt>
              </c:numCache>
            </c:numRef>
          </c:val>
        </c:ser>
        <c:axId val="125856384"/>
        <c:axId val="125866368"/>
      </c:barChart>
      <c:catAx>
        <c:axId val="125856384"/>
        <c:scaling>
          <c:orientation val="minMax"/>
        </c:scaling>
        <c:axPos val="b"/>
        <c:tickLblPos val="nextTo"/>
        <c:crossAx val="125866368"/>
        <c:crosses val="autoZero"/>
        <c:auto val="1"/>
        <c:lblAlgn val="ctr"/>
        <c:lblOffset val="100"/>
        <c:tickLblSkip val="1"/>
      </c:catAx>
      <c:valAx>
        <c:axId val="125866368"/>
        <c:scaling>
          <c:orientation val="minMax"/>
        </c:scaling>
        <c:axPos val="l"/>
        <c:majorGridlines/>
        <c:numFmt formatCode="0%" sourceLinked="1"/>
        <c:tickLblPos val="nextTo"/>
        <c:crossAx val="125856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302583576092752"/>
          <c:y val="8.2763056680352345E-2"/>
          <c:w val="0.86240740312902364"/>
          <c:h val="0.647322085156883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Выделено, млн.тенге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2017год</c:v>
                </c:pt>
                <c:pt idx="1">
                  <c:v>2018год</c:v>
                </c:pt>
                <c:pt idx="2">
                  <c:v>2019год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800.2</c:v>
                </c:pt>
                <c:pt idx="1">
                  <c:v>765.6</c:v>
                </c:pt>
                <c:pt idx="2">
                  <c:v>765.6</c:v>
                </c:pt>
              </c:numCache>
            </c:numRef>
          </c:val>
        </c:ser>
        <c:axId val="61120896"/>
        <c:axId val="61122432"/>
      </c:barChart>
      <c:catAx>
        <c:axId val="61120896"/>
        <c:scaling>
          <c:orientation val="minMax"/>
        </c:scaling>
        <c:axPos val="b"/>
        <c:tickLblPos val="nextTo"/>
        <c:crossAx val="61122432"/>
        <c:crosses val="autoZero"/>
        <c:auto val="1"/>
        <c:lblAlgn val="ctr"/>
        <c:lblOffset val="100"/>
      </c:catAx>
      <c:valAx>
        <c:axId val="61122432"/>
        <c:scaling>
          <c:orientation val="minMax"/>
        </c:scaling>
        <c:axPos val="l"/>
        <c:majorGridlines/>
        <c:numFmt formatCode="General" sourceLinked="1"/>
        <c:tickLblPos val="nextTo"/>
        <c:crossAx val="6112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6516194344738587E-2"/>
          <c:y val="0.90007541832721771"/>
          <c:w val="0.64295334254816505"/>
          <c:h val="9.7947906812287364E-2"/>
        </c:manualLayout>
      </c:layout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19043</c:v>
                </c:pt>
                <c:pt idx="1">
                  <c:v>17008</c:v>
                </c:pt>
                <c:pt idx="2">
                  <c:v>16380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12540</c:v>
                </c:pt>
                <c:pt idx="1">
                  <c:v>10402</c:v>
                </c:pt>
                <c:pt idx="2">
                  <c:v>9493</c:v>
                </c:pt>
              </c:numCache>
            </c:numRef>
          </c:val>
        </c:ser>
        <c:axId val="101020416"/>
        <c:axId val="101021952"/>
      </c:barChart>
      <c:catAx>
        <c:axId val="101020416"/>
        <c:scaling>
          <c:orientation val="minMax"/>
        </c:scaling>
        <c:axPos val="b"/>
        <c:tickLblPos val="nextTo"/>
        <c:crossAx val="101021952"/>
        <c:crosses val="autoZero"/>
        <c:auto val="1"/>
        <c:lblAlgn val="ctr"/>
        <c:lblOffset val="100"/>
      </c:catAx>
      <c:valAx>
        <c:axId val="101021952"/>
        <c:scaling>
          <c:orientation val="minMax"/>
        </c:scaling>
        <c:axPos val="l"/>
        <c:majorGridlines/>
        <c:numFmt formatCode="0" sourceLinked="1"/>
        <c:tickLblPos val="nextTo"/>
        <c:crossAx val="101020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 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97</c:v>
                </c:pt>
                <c:pt idx="1">
                  <c:v>97</c:v>
                </c:pt>
                <c:pt idx="2">
                  <c:v>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97</c:v>
                </c:pt>
                <c:pt idx="1">
                  <c:v>98</c:v>
                </c:pt>
                <c:pt idx="2">
                  <c:v>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95</c:v>
                </c:pt>
                <c:pt idx="1">
                  <c:v>96</c:v>
                </c:pt>
                <c:pt idx="2">
                  <c:v>97</c:v>
                </c:pt>
              </c:numCache>
            </c:numRef>
          </c:val>
        </c:ser>
        <c:axId val="116620672"/>
        <c:axId val="116704768"/>
      </c:barChart>
      <c:catAx>
        <c:axId val="116620672"/>
        <c:scaling>
          <c:orientation val="minMax"/>
        </c:scaling>
        <c:axPos val="b"/>
        <c:numFmt formatCode="General" sourceLinked="1"/>
        <c:tickLblPos val="nextTo"/>
        <c:crossAx val="116704768"/>
        <c:crosses val="autoZero"/>
        <c:auto val="1"/>
        <c:lblAlgn val="ctr"/>
        <c:lblOffset val="100"/>
      </c:catAx>
      <c:valAx>
        <c:axId val="116704768"/>
        <c:scaling>
          <c:orientation val="minMax"/>
        </c:scaling>
        <c:axPos val="l"/>
        <c:majorGridlines/>
        <c:numFmt formatCode="0" sourceLinked="1"/>
        <c:tickLblPos val="nextTo"/>
        <c:crossAx val="116620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742418433650851"/>
          <c:y val="7.2222008834261581E-2"/>
          <c:w val="0.69513501823508206"/>
          <c:h val="0.7772810106053845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13828</c:v>
                </c:pt>
                <c:pt idx="1">
                  <c:v>12131</c:v>
                </c:pt>
                <c:pt idx="2" formatCode="General">
                  <c:v>11936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 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9662.5</c:v>
                </c:pt>
                <c:pt idx="1">
                  <c:v>7850</c:v>
                </c:pt>
                <c:pt idx="2">
                  <c:v>7064</c:v>
                </c:pt>
              </c:numCache>
            </c:numRef>
          </c:val>
        </c:ser>
        <c:axId val="124264832"/>
        <c:axId val="124266368"/>
      </c:barChart>
      <c:catAx>
        <c:axId val="124264832"/>
        <c:scaling>
          <c:orientation val="minMax"/>
        </c:scaling>
        <c:axPos val="b"/>
        <c:tickLblPos val="nextTo"/>
        <c:crossAx val="124266368"/>
        <c:crosses val="autoZero"/>
        <c:auto val="1"/>
        <c:lblAlgn val="ctr"/>
        <c:lblOffset val="100"/>
      </c:catAx>
      <c:valAx>
        <c:axId val="124266368"/>
        <c:scaling>
          <c:orientation val="minMax"/>
        </c:scaling>
        <c:axPos val="l"/>
        <c:majorGridlines/>
        <c:numFmt formatCode="0" sourceLinked="1"/>
        <c:tickLblPos val="nextTo"/>
        <c:crossAx val="124264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812852981267438"/>
          <c:y val="3.2555380577427948E-2"/>
          <c:w val="0.65771281790629765"/>
          <c:h val="0.781740682414701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эритроцитсодержащие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11121</c:v>
                </c:pt>
                <c:pt idx="1">
                  <c:v>9726</c:v>
                </c:pt>
                <c:pt idx="2">
                  <c:v>8964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тромбоциты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886</c:v>
                </c:pt>
                <c:pt idx="1">
                  <c:v>1187</c:v>
                </c:pt>
                <c:pt idx="2">
                  <c:v>1116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плазма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13540</c:v>
                </c:pt>
                <c:pt idx="1">
                  <c:v>10279</c:v>
                </c:pt>
                <c:pt idx="2">
                  <c:v>9151</c:v>
                </c:pt>
              </c:numCache>
            </c:numRef>
          </c:val>
        </c:ser>
        <c:axId val="124293120"/>
        <c:axId val="124294656"/>
      </c:barChart>
      <c:catAx>
        <c:axId val="124293120"/>
        <c:scaling>
          <c:orientation val="minMax"/>
        </c:scaling>
        <c:axPos val="b"/>
        <c:tickLblPos val="nextTo"/>
        <c:crossAx val="124294656"/>
        <c:crosses val="autoZero"/>
        <c:auto val="1"/>
        <c:lblAlgn val="ctr"/>
        <c:lblOffset val="100"/>
      </c:catAx>
      <c:valAx>
        <c:axId val="124294656"/>
        <c:scaling>
          <c:orientation val="minMax"/>
        </c:scaling>
        <c:axPos val="l"/>
        <c:majorGridlines/>
        <c:numFmt formatCode="General" sourceLinked="1"/>
        <c:tickLblPos val="nextTo"/>
        <c:crossAx val="12429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00606145890853"/>
          <c:y val="8.5108157566655254E-2"/>
          <c:w val="0.17273477651783326"/>
          <c:h val="0.8312464913495870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4706021158148492E-2"/>
          <c:y val="3.6031493842812755E-2"/>
          <c:w val="0.57062232491193443"/>
          <c:h val="0.896148958337499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тромбоцитов , заготовленных из дозы крови ручным способом,%</c:v>
                </c:pt>
              </c:strCache>
            </c:strRef>
          </c:tx>
          <c:dLbls>
            <c:showVal val="1"/>
          </c:dLbls>
          <c:cat>
            <c:numRef>
              <c:f>Лист1!$A$7:$A$20</c:f>
              <c:numCache>
                <c:formatCode>General</c:formatCode>
                <c:ptCount val="14"/>
              </c:numCache>
            </c:numRef>
          </c:cat>
          <c:val>
            <c:numRef>
              <c:f>Лист1!$B$7:$B$20</c:f>
              <c:numCache>
                <c:formatCode>General</c:formatCode>
                <c:ptCount val="14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тромбоцитов , заготовленных методом афереза,%</c:v>
                </c:pt>
              </c:strCache>
            </c:strRef>
          </c:tx>
          <c:dLbls>
            <c:showVal val="1"/>
          </c:dLbls>
          <c:cat>
            <c:numRef>
              <c:f>Лист1!$A$7:$A$20</c:f>
              <c:numCache>
                <c:formatCode>General</c:formatCode>
                <c:ptCount val="14"/>
              </c:numCache>
            </c:numRef>
          </c:cat>
          <c:val>
            <c:numRef>
              <c:f>Лист1!$C$7:$C$20</c:f>
              <c:numCache>
                <c:formatCode>General</c:formatCode>
                <c:ptCount val="14"/>
              </c:numCache>
            </c:numRef>
          </c:val>
        </c:ser>
        <c:marker val="1"/>
        <c:axId val="124230272"/>
        <c:axId val="124240256"/>
      </c:lineChart>
      <c:catAx>
        <c:axId val="124230272"/>
        <c:scaling>
          <c:orientation val="minMax"/>
        </c:scaling>
        <c:axPos val="b"/>
        <c:numFmt formatCode="General" sourceLinked="1"/>
        <c:tickLblPos val="nextTo"/>
        <c:crossAx val="124240256"/>
        <c:crosses val="autoZero"/>
        <c:auto val="1"/>
        <c:lblAlgn val="ctr"/>
        <c:lblOffset val="100"/>
      </c:catAx>
      <c:valAx>
        <c:axId val="124240256"/>
        <c:scaling>
          <c:orientation val="minMax"/>
        </c:scaling>
        <c:axPos val="l"/>
        <c:majorGridlines/>
        <c:numFmt formatCode="General" sourceLinked="1"/>
        <c:tickLblPos val="nextTo"/>
        <c:crossAx val="124230272"/>
        <c:crosses val="autoZero"/>
        <c:crossBetween val="between"/>
      </c:valAx>
      <c:spPr>
        <a:ln w="9525"/>
      </c:spPr>
    </c:plotArea>
    <c:legend>
      <c:legendPos val="r"/>
      <c:layout>
        <c:manualLayout>
          <c:xMode val="edge"/>
          <c:yMode val="edge"/>
          <c:x val="0.64380972944448511"/>
          <c:y val="0.1486179157684519"/>
          <c:w val="0.34063909043458279"/>
          <c:h val="0.8090680030236009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тромбоцитов , заготовленных из дозы крови ручным способом,%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2017г</c:v>
                </c:pt>
                <c:pt idx="1">
                  <c:v>2018г</c:v>
                </c:pt>
                <c:pt idx="2">
                  <c:v>2019г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14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тромбоцитов , заготовленных методом афереза,%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2017г</c:v>
                </c:pt>
                <c:pt idx="1">
                  <c:v>2018г</c:v>
                </c:pt>
                <c:pt idx="2">
                  <c:v>2019г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87</c:v>
                </c:pt>
                <c:pt idx="1">
                  <c:v>86</c:v>
                </c:pt>
                <c:pt idx="2">
                  <c:v>80</c:v>
                </c:pt>
              </c:numCache>
            </c:numRef>
          </c:val>
        </c:ser>
        <c:marker val="1"/>
        <c:axId val="124351616"/>
        <c:axId val="124353152"/>
      </c:lineChart>
      <c:catAx>
        <c:axId val="124351616"/>
        <c:scaling>
          <c:orientation val="minMax"/>
        </c:scaling>
        <c:axPos val="b"/>
        <c:tickLblPos val="nextTo"/>
        <c:crossAx val="124353152"/>
        <c:crosses val="autoZero"/>
        <c:auto val="1"/>
        <c:lblAlgn val="ctr"/>
        <c:lblOffset val="100"/>
      </c:catAx>
      <c:valAx>
        <c:axId val="124353152"/>
        <c:scaling>
          <c:orientation val="minMax"/>
        </c:scaling>
        <c:axPos val="l"/>
        <c:majorGridlines/>
        <c:numFmt formatCode="General" sourceLinked="1"/>
        <c:tickLblPos val="nextTo"/>
        <c:crossAx val="124351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тромбоциты из дозы крови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тромбоциты, терапевт.доза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881</c:v>
                </c:pt>
                <c:pt idx="1">
                  <c:v>1187</c:v>
                </c:pt>
                <c:pt idx="2">
                  <c:v>1116</c:v>
                </c:pt>
              </c:numCache>
            </c:numRef>
          </c:val>
        </c:ser>
        <c:axId val="124489088"/>
        <c:axId val="124490880"/>
      </c:barChart>
      <c:catAx>
        <c:axId val="124489088"/>
        <c:scaling>
          <c:orientation val="minMax"/>
        </c:scaling>
        <c:axPos val="b"/>
        <c:tickLblPos val="nextTo"/>
        <c:crossAx val="124490880"/>
        <c:crosses val="autoZero"/>
        <c:auto val="1"/>
        <c:lblAlgn val="ctr"/>
        <c:lblOffset val="100"/>
      </c:catAx>
      <c:valAx>
        <c:axId val="124490880"/>
        <c:scaling>
          <c:orientation val="minMax"/>
        </c:scaling>
        <c:axPos val="l"/>
        <c:majorGridlines/>
        <c:numFmt formatCode="General" sourceLinked="1"/>
        <c:tickLblPos val="nextTo"/>
        <c:crossAx val="124489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90FD1-DF0C-4DED-9637-E73FB315F43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384D-5478-4A05-AED4-1AD137CE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95DC9-598C-4ACF-8701-AE1144345151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85FC-17CB-439C-A124-08215C093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085FC-17CB-439C-A124-08215C09331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085FC-17CB-439C-A124-08215C09331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FF740D-62B5-4504-B70D-AC1446B8123B}" type="slidenum">
              <a:rPr lang="ru-RU" altLang="ru-RU"/>
              <a:pPr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3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443914" cy="4857784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Шығыс Қазақстан облыстық қан орталығы </a:t>
            </a:r>
            <a:r>
              <a:rPr lang="ru-RU" dirty="0" smtClean="0"/>
              <a:t>КМҚК </a:t>
            </a:r>
            <a:r>
              <a:rPr lang="ru-RU" dirty="0" err="1" smtClean="0"/>
              <a:t>ұйымының </a:t>
            </a:r>
            <a:r>
              <a:rPr lang="ru-RU" dirty="0" smtClean="0"/>
              <a:t>2017-2019 </a:t>
            </a:r>
            <a:r>
              <a:rPr lang="ru-RU" dirty="0" err="1" smtClean="0"/>
              <a:t>жылдардағы қызметі туралы</a:t>
            </a:r>
            <a:r>
              <a:rPr lang="ru-RU" dirty="0" smtClean="0"/>
              <a:t> </a:t>
            </a:r>
            <a:r>
              <a:rPr lang="ru-RU" dirty="0" err="1" smtClean="0"/>
              <a:t>есеп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ШҚ О</a:t>
            </a:r>
            <a:r>
              <a:rPr lang="kk-KZ" dirty="0" smtClean="0"/>
              <a:t>ҚО</a:t>
            </a:r>
            <a:r>
              <a:rPr lang="ru-RU" dirty="0" smtClean="0"/>
              <a:t> директоры            Х. </a:t>
            </a:r>
            <a:r>
              <a:rPr lang="ru-RU" dirty="0" err="1" smtClean="0"/>
              <a:t>жигитаев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1" descr="C:\Users\Dir\Downloads\лог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43041" cy="1534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ШҚОҚО –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Өндірілген тромбоциттер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714356"/>
          <a:ext cx="850112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44" y="5325378"/>
            <a:ext cx="857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/>
              <a:t>Динамикада</a:t>
            </a:r>
            <a:r>
              <a:rPr lang="ru-RU" sz="1600" dirty="0" smtClean="0"/>
              <a:t> 2017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тромбоциттер</a:t>
            </a:r>
            <a:r>
              <a:rPr lang="ru-RU" sz="1600" dirty="0" smtClean="0"/>
              <a:t> </a:t>
            </a:r>
            <a:r>
              <a:rPr lang="ru-RU" sz="1600" dirty="0" err="1" smtClean="0"/>
              <a:t>үлесінің өсуі байқалады</a:t>
            </a:r>
            <a:r>
              <a:rPr lang="ru-RU" sz="1600" dirty="0" smtClean="0"/>
              <a:t>, </a:t>
            </a:r>
          </a:p>
          <a:p>
            <a:pPr algn="ctr"/>
            <a:r>
              <a:rPr lang="ru-RU" sz="1600" dirty="0" smtClean="0"/>
              <a:t>ТРОБОЦИТ АФЕРЕЗДІҢ АППАРАТТЫҚ ӘДІСІМЕН ДАЙЫНДАЛҒАН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ШҚ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ОҚО-да тромбоциттер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өндірілді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928671"/>
          <a:ext cx="842968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44" y="5072074"/>
            <a:ext cx="857256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Динамикада</a:t>
            </a:r>
            <a:r>
              <a:rPr lang="ru-RU" sz="1600" dirty="0" smtClean="0"/>
              <a:t> 2019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тромбоциттер</a:t>
            </a:r>
            <a:r>
              <a:rPr lang="ru-RU" sz="1600" dirty="0" smtClean="0"/>
              <a:t> </a:t>
            </a:r>
            <a:r>
              <a:rPr lang="ru-RU" sz="1600" dirty="0" err="1" smtClean="0"/>
              <a:t>үлесінің төмендеуі байқалады</a:t>
            </a:r>
            <a:r>
              <a:rPr lang="ru-RU" sz="1600" dirty="0" smtClean="0"/>
              <a:t>, ТРОБОЦИТАФЕРЕЗДІҢ АППАРАТТЫҚ ӘДІСІМЕН ДАЙЫНДАЛҒАН. 2019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денсаулық сақтау ұйымдарының жазғы демалыс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донорлардағы </a:t>
            </a:r>
            <a:r>
              <a:rPr lang="ru-RU" sz="1600" dirty="0" smtClean="0"/>
              <a:t>"</a:t>
            </a:r>
            <a:r>
              <a:rPr lang="ru-RU" sz="1600" dirty="0" err="1" smtClean="0"/>
              <a:t>саяжайлар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кезеңі</a:t>
            </a:r>
            <a:r>
              <a:rPr lang="ru-RU" sz="1600" dirty="0" smtClean="0"/>
              <a:t>" </a:t>
            </a:r>
            <a:r>
              <a:rPr lang="ru-RU" sz="1600" dirty="0" err="1" smtClean="0"/>
              <a:t>жағдайында қан жасушаларына</a:t>
            </a:r>
            <a:r>
              <a:rPr lang="ru-RU" sz="1600" dirty="0" smtClean="0"/>
              <a:t> (</a:t>
            </a:r>
            <a:r>
              <a:rPr lang="ru-RU" sz="1600" dirty="0" err="1" smtClean="0"/>
              <a:t>тромбоциттерге</a:t>
            </a:r>
            <a:r>
              <a:rPr lang="ru-RU" sz="1600" dirty="0" smtClean="0"/>
              <a:t>) </a:t>
            </a:r>
            <a:r>
              <a:rPr lang="ru-RU" sz="1600" dirty="0" err="1" smtClean="0"/>
              <a:t>қажеттілігінің айтарлықтай өсуі</a:t>
            </a:r>
            <a:r>
              <a:rPr lang="ru-RU" sz="1600" dirty="0" smtClean="0"/>
              <a:t>, </a:t>
            </a:r>
            <a:r>
              <a:rPr lang="ru-RU" sz="1600" dirty="0" err="1" smtClean="0"/>
              <a:t>яғни соңғыларының болмауы</a:t>
            </a:r>
            <a:r>
              <a:rPr lang="ru-RU" sz="1600" dirty="0" smtClean="0"/>
              <a:t> </a:t>
            </a:r>
            <a:r>
              <a:rPr lang="ru-RU" sz="1600" dirty="0" err="1" smtClean="0"/>
              <a:t>байқалды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Демек</a:t>
            </a:r>
            <a:r>
              <a:rPr lang="ru-RU" sz="1600" dirty="0" smtClean="0"/>
              <a:t>, </a:t>
            </a:r>
            <a:r>
              <a:rPr lang="ru-RU" sz="1600" dirty="0" err="1" smtClean="0"/>
              <a:t>өтінімдердің 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бөлігі аферездік</a:t>
            </a:r>
            <a:r>
              <a:rPr lang="ru-RU" sz="1600" dirty="0" smtClean="0"/>
              <a:t> </a:t>
            </a:r>
            <a:r>
              <a:rPr lang="ru-RU" sz="1600" dirty="0" err="1" smtClean="0"/>
              <a:t>тромбоциттер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емес</a:t>
            </a:r>
            <a:r>
              <a:rPr lang="ru-RU" sz="1600" dirty="0" smtClean="0"/>
              <a:t>, </a:t>
            </a:r>
            <a:r>
              <a:rPr lang="ru-RU" sz="1600" dirty="0" err="1" smtClean="0"/>
              <a:t>біріктірілген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тромбоциттер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өндірісі есебінен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орындалды</a:t>
            </a:r>
            <a:endParaRPr lang="ru-RU" sz="1600" dirty="0" smtClean="0"/>
          </a:p>
          <a:p>
            <a:r>
              <a:rPr lang="ru-RU" sz="1600" dirty="0" smtClean="0"/>
              <a:t>Перевод скопирован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ШҚОҚО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тромбоциттер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өндірілді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857233"/>
          <a:ext cx="7467600" cy="350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4572008"/>
            <a:ext cx="87868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Онкогематологиялық бейіндегі</a:t>
            </a:r>
            <a:r>
              <a:rPr lang="ru-RU" dirty="0" smtClean="0"/>
              <a:t> </a:t>
            </a:r>
            <a:r>
              <a:rPr lang="ru-RU" dirty="0" err="1" smtClean="0"/>
              <a:t>Денсаулық сақтау ұйымдарының тромбоциттерге</a:t>
            </a:r>
            <a:r>
              <a:rPr lang="ru-RU" dirty="0" smtClean="0"/>
              <a:t> </a:t>
            </a:r>
            <a:r>
              <a:rPr lang="ru-RU" dirty="0" err="1" smtClean="0"/>
              <a:t>қажеттілігі жоғары болып</a:t>
            </a:r>
            <a:r>
              <a:rPr lang="ru-RU" dirty="0" smtClean="0"/>
              <a:t> </a:t>
            </a:r>
            <a:r>
              <a:rPr lang="ru-RU" dirty="0" err="1" smtClean="0"/>
              <a:t>қалуда, бұл </a:t>
            </a:r>
            <a:r>
              <a:rPr lang="ru-RU" dirty="0" smtClean="0"/>
              <a:t>Семей </a:t>
            </a:r>
            <a:r>
              <a:rPr lang="ru-RU" dirty="0" err="1" smtClean="0"/>
              <a:t>облысының бүкіл аумағы</a:t>
            </a:r>
            <a:r>
              <a:rPr lang="ru-RU" dirty="0" smtClean="0"/>
              <a:t>, </a:t>
            </a:r>
            <a:r>
              <a:rPr lang="ru-RU" dirty="0" err="1" smtClean="0"/>
              <a:t>Шығыс Қазақстан облысының ядролық полигонға іргелес</a:t>
            </a:r>
            <a:r>
              <a:rPr lang="ru-RU" dirty="0" smtClean="0"/>
              <a:t> </a:t>
            </a:r>
            <a:r>
              <a:rPr lang="ru-RU" dirty="0" err="1" smtClean="0"/>
              <a:t>аудандары</a:t>
            </a:r>
            <a:r>
              <a:rPr lang="ru-RU" dirty="0" smtClean="0"/>
              <a:t> </a:t>
            </a:r>
            <a:r>
              <a:rPr lang="ru-RU" dirty="0" err="1" smtClean="0"/>
              <a:t>және экологиялық апат</a:t>
            </a:r>
            <a:r>
              <a:rPr lang="ru-RU" dirty="0" smtClean="0"/>
              <a:t> </a:t>
            </a:r>
            <a:r>
              <a:rPr lang="ru-RU" dirty="0" err="1" smtClean="0"/>
              <a:t>аймақтары деп</a:t>
            </a:r>
            <a:r>
              <a:rPr lang="ru-RU" dirty="0" smtClean="0"/>
              <a:t> </a:t>
            </a:r>
            <a:r>
              <a:rPr lang="ru-RU" dirty="0" err="1" smtClean="0"/>
              <a:t>танылуына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осы </a:t>
            </a:r>
            <a:r>
              <a:rPr lang="ru-RU" dirty="0" err="1" smtClean="0"/>
              <a:t>бейіннің жоғары сырқаттанушылығына байланысты</a:t>
            </a:r>
            <a:r>
              <a:rPr lang="ru-RU" dirty="0" smtClean="0"/>
              <a:t>..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29684" cy="107157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Дайындалған қан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компоненттері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препараттарға құюға және қайта өңдеуге жарамсыз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танылған донациялардың үлесі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(%)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550070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Донациялау</a:t>
            </a:r>
            <a:r>
              <a:rPr lang="ru-RU" dirty="0" smtClean="0"/>
              <a:t> </a:t>
            </a:r>
            <a:r>
              <a:rPr lang="ru-RU" dirty="0" err="1" smtClean="0"/>
              <a:t>алдында</a:t>
            </a:r>
            <a:r>
              <a:rPr lang="ru-RU" dirty="0" smtClean="0"/>
              <a:t> </a:t>
            </a:r>
            <a:r>
              <a:rPr lang="ru-RU" dirty="0" err="1" smtClean="0"/>
              <a:t>АЛТ-ға донорларды</a:t>
            </a:r>
            <a:r>
              <a:rPr lang="ru-RU" dirty="0" smtClean="0"/>
              <a:t> </a:t>
            </a:r>
            <a:r>
              <a:rPr lang="ru-RU" dirty="0" err="1" smtClean="0"/>
              <a:t>тексеру</a:t>
            </a:r>
            <a:r>
              <a:rPr lang="ru-RU" dirty="0" smtClean="0"/>
              <a:t> </a:t>
            </a:r>
            <a:r>
              <a:rPr lang="ru-RU" dirty="0" err="1" smtClean="0"/>
              <a:t>жөніндегі зертханалық жабдықты енгізу</a:t>
            </a:r>
            <a:r>
              <a:rPr lang="ru-RU" dirty="0" smtClean="0"/>
              <a:t>, </a:t>
            </a:r>
            <a:r>
              <a:rPr lang="ru-RU" dirty="0" err="1" smtClean="0"/>
              <a:t>басқарылатын себептерді</a:t>
            </a:r>
            <a:r>
              <a:rPr lang="ru-RU" dirty="0" smtClean="0"/>
              <a:t> </a:t>
            </a:r>
            <a:r>
              <a:rPr lang="ru-RU" dirty="0" err="1" smtClean="0"/>
              <a:t>(ұрыс, стандартты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 smtClean="0"/>
              <a:t>дозалар</a:t>
            </a:r>
            <a:r>
              <a:rPr lang="ru-RU" dirty="0" smtClean="0"/>
              <a:t>, </a:t>
            </a:r>
            <a:r>
              <a:rPr lang="ru-RU" dirty="0" err="1" smtClean="0"/>
              <a:t>көзбен сәйкес келмеу</a:t>
            </a:r>
            <a:r>
              <a:rPr lang="ru-RU" dirty="0" smtClean="0"/>
              <a:t>, </a:t>
            </a:r>
            <a:r>
              <a:rPr lang="ru-RU" dirty="0" err="1" smtClean="0"/>
              <a:t>хилез</a:t>
            </a:r>
            <a:r>
              <a:rPr lang="ru-RU" dirty="0" smtClean="0"/>
              <a:t>) </a:t>
            </a:r>
            <a:r>
              <a:rPr lang="ru-RU" dirty="0" err="1" smtClean="0"/>
              <a:t>жою</a:t>
            </a:r>
            <a:r>
              <a:rPr lang="ru-RU" dirty="0" smtClean="0"/>
              <a:t> </a:t>
            </a:r>
            <a:r>
              <a:rPr lang="ru-RU" dirty="0" err="1" smtClean="0"/>
              <a:t>жөніндегі іс-шараларды</a:t>
            </a:r>
            <a:r>
              <a:rPr lang="ru-RU" dirty="0" smtClean="0"/>
              <a:t> </a:t>
            </a:r>
            <a:r>
              <a:rPr lang="ru-RU" dirty="0" err="1" smtClean="0"/>
              <a:t>жүргізу есебінен</a:t>
            </a:r>
            <a:r>
              <a:rPr lang="ru-RU" dirty="0" smtClean="0"/>
              <a:t> </a:t>
            </a:r>
            <a:r>
              <a:rPr lang="ru-RU" dirty="0" err="1" smtClean="0"/>
              <a:t>азайту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57158" y="1285861"/>
          <a:ext cx="753903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357298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Қан компоненттерінің иммунологиялық және инфекциялық қауіпсіздігін қамтамасыз 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трансфузиялық инфекциялар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маркерлерінің екі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сатылы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скринингі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(ИФТ + ПТР), 2014-2016жж.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7496204" cy="421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01122" cy="1214446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Қан компоненттерінің иммунологиялық және инфекциялық қауіпсіздігін қамтамасыз 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2)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МҰ-ға берілген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плазманың барлық санынан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карантинделген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ЖМП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үлесі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(%)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785786" y="1600200"/>
          <a:ext cx="7643866" cy="454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20716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400" dirty="0" smtClean="0"/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Иммунологиялық және инфекциялық қауіпсіздікті қамтамасыз 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қан компоненттерін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лейкофильтрлеуді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жүргізу МҰ-ға берілген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барлық санынан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лейкофильтрленген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эритроциттердің үлесі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42910" y="1714488"/>
          <a:ext cx="785818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Иммунологиялық және инфекциялық қауіпсіздікті қамтамасыз ету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4)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МҰ-ға берілген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барлық санынан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лейкофильтрленген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вирустазартылған тромбоциттердің үлесі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85720" y="1714488"/>
          <a:ext cx="828680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928802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Иммунологиялық және инфекциялық қауіпсіздікті қамтамасыз 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5)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қан компоненттерін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вирустазартуды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жүргізу-ВИРУСТАЗАРТЫЛҒАН ЖМП-ның МҰ-ға берілген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барлық санынан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үлесі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00702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 smtClean="0"/>
              <a:t>Вирустазартылған </a:t>
            </a:r>
            <a:r>
              <a:rPr lang="ru-RU" sz="1600" dirty="0" smtClean="0"/>
              <a:t>плазма </a:t>
            </a:r>
            <a:r>
              <a:rPr lang="ru-RU" sz="1600" dirty="0" err="1" smtClean="0"/>
              <a:t>науқастардың белгілі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контингентін</a:t>
            </a:r>
            <a:r>
              <a:rPr lang="ru-RU" sz="1600" dirty="0" smtClean="0"/>
              <a:t> (</a:t>
            </a:r>
            <a:r>
              <a:rPr lang="ru-RU" sz="1600" dirty="0" err="1" smtClean="0"/>
              <a:t>балалар</a:t>
            </a:r>
            <a:r>
              <a:rPr lang="ru-RU" sz="1600" dirty="0" smtClean="0"/>
              <a:t>, </a:t>
            </a:r>
            <a:r>
              <a:rPr lang="ru-RU" sz="1600" dirty="0" err="1" smtClean="0"/>
              <a:t>босанатын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әйелдер</a:t>
            </a:r>
            <a:r>
              <a:rPr lang="ru-RU" sz="1600" dirty="0" smtClean="0"/>
              <a:t>, </a:t>
            </a:r>
            <a:r>
              <a:rPr lang="ru-RU" sz="1600" dirty="0" err="1" smtClean="0"/>
              <a:t>онкогематологиялық пациенттер</a:t>
            </a:r>
            <a:r>
              <a:rPr lang="ru-RU" sz="1600" dirty="0" smtClean="0"/>
              <a:t>) </a:t>
            </a:r>
            <a:r>
              <a:rPr lang="ru-RU" sz="1600" dirty="0" err="1" smtClean="0"/>
              <a:t>емдеуде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пайдалану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 денсаулық сақтау ұйымдарының өтінімдерін қамтамасыз ету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 жүргізіледі</a:t>
            </a:r>
            <a:r>
              <a:rPr lang="ru-RU" sz="1600" dirty="0" smtClean="0"/>
              <a:t>, 100% </a:t>
            </a:r>
            <a:r>
              <a:rPr lang="ru-RU" sz="1600" dirty="0" err="1" smtClean="0"/>
              <a:t>жағдайда қосымша өңдеу әдістерінің бірінен</a:t>
            </a:r>
            <a:r>
              <a:rPr lang="ru-RU" sz="1600" dirty="0" smtClean="0"/>
              <a:t> </a:t>
            </a:r>
            <a:r>
              <a:rPr lang="ru-RU" sz="1600" dirty="0" err="1" smtClean="0"/>
              <a:t>немесе</a:t>
            </a:r>
            <a:r>
              <a:rPr lang="ru-RU" sz="1600" dirty="0" smtClean="0"/>
              <a:t> </a:t>
            </a:r>
            <a:r>
              <a:rPr lang="ru-RU" sz="1600" dirty="0" err="1" smtClean="0"/>
              <a:t>әдістерінің үйлесімінен </a:t>
            </a:r>
            <a:r>
              <a:rPr lang="ru-RU" sz="1600" dirty="0" smtClean="0"/>
              <a:t>(</a:t>
            </a:r>
            <a:r>
              <a:rPr lang="ru-RU" sz="1600" dirty="0" err="1" smtClean="0"/>
              <a:t>лейкофильтрлеу</a:t>
            </a:r>
            <a:r>
              <a:rPr lang="ru-RU" sz="1600" dirty="0" smtClean="0"/>
              <a:t>, </a:t>
            </a:r>
            <a:r>
              <a:rPr lang="ru-RU" sz="1600" dirty="0" err="1" smtClean="0"/>
              <a:t>вирустазартуғ</a:t>
            </a:r>
            <a:r>
              <a:rPr lang="ru-RU" sz="1600" dirty="0" smtClean="0"/>
              <a:t>, </a:t>
            </a:r>
            <a:r>
              <a:rPr lang="ru-RU" sz="1600" dirty="0" err="1" smtClean="0"/>
              <a:t>карантиндеу</a:t>
            </a:r>
            <a:r>
              <a:rPr lang="ru-RU" sz="1600" dirty="0" smtClean="0"/>
              <a:t>) </a:t>
            </a:r>
            <a:r>
              <a:rPr lang="ru-RU" sz="1600" dirty="0" err="1" smtClean="0"/>
              <a:t>өткен жаңадан мұздатылған </a:t>
            </a:r>
            <a:r>
              <a:rPr lang="ru-RU" sz="1600" dirty="0" smtClean="0"/>
              <a:t>плазма </a:t>
            </a:r>
            <a:r>
              <a:rPr lang="ru-RU" sz="1600" dirty="0" err="1" smtClean="0"/>
              <a:t>беріледі</a:t>
            </a:r>
            <a:r>
              <a:rPr lang="ru-RU" sz="1600" dirty="0" smtClean="0"/>
              <a:t>)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85720" y="1285860"/>
          <a:ext cx="835824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15375" cy="9286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/>
              <a:t> 1-стратегиялық </a:t>
            </a:r>
            <a:r>
              <a:rPr lang="ru-RU" sz="2000" dirty="0" err="1" smtClean="0"/>
              <a:t>бағыт кәсіпорынның қаржылық тұрақтылығын қамтамасыз ету</a:t>
            </a:r>
            <a:r>
              <a:rPr lang="ru-RU" sz="2000" dirty="0" smtClean="0"/>
              <a:t>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3" y="642919"/>
          <a:ext cx="8001056" cy="4626864"/>
        </p:xfrm>
        <a:graphic>
          <a:graphicData uri="http://schemas.openxmlformats.org/drawingml/2006/table">
            <a:tbl>
              <a:tblPr/>
              <a:tblGrid>
                <a:gridCol w="2286017"/>
                <a:gridCol w="1143008"/>
                <a:gridCol w="1371704"/>
                <a:gridCol w="1630405"/>
                <a:gridCol w="1569922"/>
              </a:tblGrid>
              <a:tr h="90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Нысаналы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индикатордың атауы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Өлшем бірлігі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2019 </a:t>
                      </a:r>
                      <a:r>
                        <a:rPr lang="ru-RU" dirty="0" err="1" smtClean="0"/>
                        <a:t>жылғы </a:t>
                      </a:r>
                      <a:r>
                        <a:rPr lang="ru-RU" dirty="0" smtClean="0"/>
                        <a:t>12 </a:t>
                      </a:r>
                      <a:r>
                        <a:rPr lang="ru-RU" dirty="0" err="1" smtClean="0"/>
                        <a:t>айға жоспар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mtClean="0"/>
                        <a:t>Есепті 12 айға Факт 2019 жыл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Жетістік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мәртебесі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жетті</a:t>
                      </a:r>
                      <a:r>
                        <a:rPr lang="ru-RU" dirty="0" smtClean="0"/>
                        <a:t> / </a:t>
                      </a:r>
                      <a:r>
                        <a:rPr lang="ru-RU" dirty="0" err="1" smtClean="0"/>
                        <a:t>жетпеді</a:t>
                      </a:r>
                      <a:r>
                        <a:rPr lang="ru-RU" dirty="0" smtClean="0"/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2796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/>
                        <a:t>Жергілікті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денсаулық сақтау ұйымдары үшін қан, оның компоненттері</a:t>
                      </a:r>
                      <a:r>
                        <a:rPr lang="ru-RU" sz="1600" dirty="0" smtClean="0"/>
                        <a:t> мен </a:t>
                      </a:r>
                      <a:r>
                        <a:rPr lang="ru-RU" sz="1600" dirty="0" err="1" smtClean="0"/>
                        <a:t>препараттарын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өндіру</a:t>
                      </a:r>
                      <a:r>
                        <a:rPr lang="ru-RU" sz="1600" dirty="0" smtClean="0"/>
                        <a:t>. </a:t>
                      </a:r>
                      <a:r>
                        <a:rPr lang="ru-RU" sz="1600" dirty="0" err="1" smtClean="0"/>
                        <a:t>Медициналық қызмет көрсету.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Мемлекеттің міндеттемесін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орындау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Мың.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теңге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797327,225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Calibri"/>
                          <a:cs typeface="Times New Roman"/>
                        </a:rPr>
                        <a:t>797327,225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/>
                        <a:t>Ақылы медициналық қызметтерден түсетін кірістер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Мың.теңге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12150,00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9921,20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жетпеді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282" y="5158373"/>
            <a:ext cx="8643999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/>
              <a:t>Ақылы негізде</a:t>
            </a:r>
            <a:r>
              <a:rPr lang="ru-RU" sz="1400" dirty="0" smtClean="0"/>
              <a:t> </a:t>
            </a:r>
            <a:r>
              <a:rPr lang="ru-RU" sz="1400" dirty="0" err="1" smtClean="0"/>
              <a:t>жүргізілген зертханалық зерттеулердің және медициналық ұйымдардан келіп</a:t>
            </a:r>
            <a:r>
              <a:rPr lang="ru-RU" sz="1400" dirty="0" smtClean="0"/>
              <a:t> </a:t>
            </a:r>
            <a:r>
              <a:rPr lang="ru-RU" sz="1400" dirty="0" err="1" smtClean="0"/>
              <a:t>түскен өтінімдердің азаюына</a:t>
            </a:r>
            <a:r>
              <a:rPr lang="ru-RU" sz="1400" dirty="0" smtClean="0"/>
              <a:t> </a:t>
            </a:r>
            <a:r>
              <a:rPr lang="ru-RU" sz="1400" dirty="0" err="1" smtClean="0"/>
              <a:t>байланысты</a:t>
            </a:r>
            <a:r>
              <a:rPr lang="ru-RU" sz="1400" dirty="0" smtClean="0"/>
              <a:t> </a:t>
            </a:r>
            <a:r>
              <a:rPr lang="ru-RU" sz="1400" dirty="0" err="1" smtClean="0"/>
              <a:t>ақылы негізде</a:t>
            </a:r>
            <a:r>
              <a:rPr lang="ru-RU" sz="1400" dirty="0" smtClean="0"/>
              <a:t> </a:t>
            </a:r>
            <a:r>
              <a:rPr lang="ru-RU" sz="1400" dirty="0" err="1" smtClean="0"/>
              <a:t>өткізілген қан өнімдерінің санын</a:t>
            </a:r>
            <a:r>
              <a:rPr lang="ru-RU" sz="1400" dirty="0" smtClean="0"/>
              <a:t> </a:t>
            </a:r>
            <a:r>
              <a:rPr lang="ru-RU" sz="1400" dirty="0" err="1" smtClean="0"/>
              <a:t>азайту</a:t>
            </a:r>
            <a:r>
              <a:rPr lang="ru-RU" sz="1400" dirty="0" smtClean="0"/>
              <a:t> </a:t>
            </a:r>
            <a:r>
              <a:rPr lang="ru-RU" sz="1400" dirty="0" err="1" smtClean="0"/>
              <a:t>есебінен</a:t>
            </a:r>
            <a:r>
              <a:rPr lang="ru-RU" sz="1400" dirty="0" smtClean="0"/>
              <a:t> </a:t>
            </a:r>
            <a:r>
              <a:rPr lang="ru-RU" sz="1400" dirty="0" err="1" smtClean="0"/>
              <a:t>"ақылы медициналық қызметтерден түскен кірістер</a:t>
            </a:r>
            <a:r>
              <a:rPr lang="ru-RU" sz="1400" dirty="0" smtClean="0"/>
              <a:t>" </a:t>
            </a:r>
            <a:r>
              <a:rPr lang="ru-RU" sz="1400" dirty="0" err="1" smtClean="0"/>
              <a:t>нысаналы</a:t>
            </a:r>
            <a:r>
              <a:rPr lang="ru-RU" sz="1400" dirty="0" smtClean="0"/>
              <a:t> </a:t>
            </a:r>
            <a:r>
              <a:rPr lang="ru-RU" sz="1400" dirty="0" err="1" smtClean="0"/>
              <a:t>индикаторының орындалмауы</a:t>
            </a:r>
            <a:r>
              <a:rPr lang="ru-RU" sz="1400" dirty="0" smtClean="0"/>
              <a:t>. </a:t>
            </a:r>
            <a:r>
              <a:rPr lang="ru-RU" sz="1400" dirty="0" err="1" smtClean="0"/>
              <a:t>Қымбат реагенттерді</a:t>
            </a:r>
            <a:r>
              <a:rPr lang="ru-RU" sz="1400" dirty="0" smtClean="0"/>
              <a:t> </a:t>
            </a:r>
            <a:r>
              <a:rPr lang="ru-RU" sz="1400" dirty="0" err="1" smtClean="0"/>
              <a:t>пайдалана</a:t>
            </a:r>
            <a:r>
              <a:rPr lang="ru-RU" sz="1400" dirty="0" smtClean="0"/>
              <a:t> </a:t>
            </a:r>
            <a:r>
              <a:rPr lang="ru-RU" sz="1400" dirty="0" err="1" smtClean="0"/>
              <a:t>отырып</a:t>
            </a:r>
            <a:r>
              <a:rPr lang="ru-RU" sz="1400" dirty="0" smtClean="0"/>
              <a:t>, </a:t>
            </a:r>
            <a:r>
              <a:rPr lang="ru-RU" sz="1400" dirty="0" err="1" smtClean="0"/>
              <a:t>жабық үлгідегі талдағыштарда жүргізілетін гемотрансмиссиялық инфекцияларға зертханалық зерттеулердің жоғары құны себебінен</a:t>
            </a:r>
            <a:r>
              <a:rPr lang="ru-RU" sz="1400" dirty="0" smtClean="0"/>
              <a:t> </a:t>
            </a:r>
            <a:r>
              <a:rPr lang="ru-RU" sz="1400" dirty="0" err="1" smtClean="0"/>
              <a:t>өтінімдерді азайту</a:t>
            </a:r>
            <a:r>
              <a:rPr lang="ru-RU" sz="1400" dirty="0" smtClean="0"/>
              <a:t>. 2019 </a:t>
            </a:r>
            <a:r>
              <a:rPr lang="ru-RU" sz="1400" dirty="0" err="1" smtClean="0"/>
              <a:t>жылға жоспар</a:t>
            </a:r>
            <a:r>
              <a:rPr lang="ru-RU" sz="1400" dirty="0" smtClean="0"/>
              <a:t> 12150,00 </a:t>
            </a:r>
            <a:r>
              <a:rPr lang="ru-RU" sz="1400" dirty="0" err="1" smtClean="0"/>
              <a:t>мың теңгені құрады</a:t>
            </a:r>
            <a:r>
              <a:rPr lang="ru-RU" sz="1400" dirty="0" smtClean="0"/>
              <a:t>, </a:t>
            </a:r>
            <a:r>
              <a:rPr lang="ru-RU" sz="1400" dirty="0" err="1" smtClean="0"/>
              <a:t>есепті</a:t>
            </a:r>
            <a:r>
              <a:rPr lang="ru-RU" sz="1400" dirty="0" smtClean="0"/>
              <a:t> </a:t>
            </a:r>
            <a:r>
              <a:rPr lang="ru-RU" sz="1400" dirty="0" err="1" smtClean="0"/>
              <a:t>кезеңнің фактісі</a:t>
            </a:r>
            <a:r>
              <a:rPr lang="ru-RU" sz="1400" dirty="0" smtClean="0"/>
              <a:t> - 9921,2 </a:t>
            </a:r>
            <a:r>
              <a:rPr lang="ru-RU" sz="1400" dirty="0" err="1" smtClean="0"/>
              <a:t>мың теңге</a:t>
            </a:r>
            <a:r>
              <a:rPr lang="ru-RU" sz="1400" dirty="0" smtClean="0"/>
              <a:t>, </a:t>
            </a:r>
            <a:r>
              <a:rPr lang="ru-RU" sz="1400" dirty="0" err="1" smtClean="0"/>
              <a:t>бұл жоспардың орындалуының </a:t>
            </a:r>
            <a:r>
              <a:rPr lang="ru-RU" sz="1400" dirty="0" smtClean="0"/>
              <a:t>81,6% - </a:t>
            </a:r>
            <a:r>
              <a:rPr lang="ru-RU" sz="1400" dirty="0" err="1" smtClean="0"/>
              <a:t>ына</a:t>
            </a:r>
            <a:r>
              <a:rPr lang="ru-RU" sz="1400" dirty="0" smtClean="0"/>
              <a:t> </a:t>
            </a:r>
            <a:r>
              <a:rPr lang="ru-RU" sz="1400" dirty="0" err="1" smtClean="0"/>
              <a:t>сәйкес келеді</a:t>
            </a:r>
            <a:r>
              <a:rPr lang="ru-RU" sz="1400" dirty="0" smtClean="0"/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214422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Штат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штат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саны-236 ставка,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жұмыспен қамтылғандар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236,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тұлғалар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 айда 141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адамға дейін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2019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айындағы санмен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салыстырғанда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(135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жаңа қызметкерлерді қабылдау есебінен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кадрлық құрамды талдау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99999" y="955619"/>
          <a:ext cx="8644001" cy="5902381"/>
        </p:xfrm>
        <a:graphic>
          <a:graphicData uri="http://schemas.openxmlformats.org/drawingml/2006/table">
            <a:tbl>
              <a:tblPr/>
              <a:tblGrid>
                <a:gridCol w="4531147"/>
                <a:gridCol w="961090"/>
                <a:gridCol w="1050588"/>
                <a:gridCol w="1050588"/>
                <a:gridCol w="1050588"/>
              </a:tblGrid>
              <a:tr h="556883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2017ж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2018ж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2019ж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РК,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2019ж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526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Дәрігерлер, жеке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тұлғалар </a:t>
                      </a:r>
                      <a:r>
                        <a:rPr lang="ru-RU" sz="1600" dirty="0" smtClean="0"/>
                        <a:t>/ </a:t>
                      </a:r>
                      <a:r>
                        <a:rPr lang="ru-RU" sz="1600" dirty="0" err="1" smtClean="0"/>
                        <a:t>жасақталуы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(%)</a:t>
                      </a:r>
                    </a:p>
                    <a:p>
                      <a:pPr algn="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11/67%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10/61%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12/62%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52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dirty="0" err="1" smtClean="0"/>
                        <a:t>оның ішінде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біліктілік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санаты</a:t>
                      </a:r>
                      <a:r>
                        <a:rPr lang="ru-RU" sz="1600" dirty="0" smtClean="0"/>
                        <a:t> бар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6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20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dirty="0" err="1" smtClean="0"/>
                        <a:t>Дәрігерлердің санатталуы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(%)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51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5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ЖМК, </a:t>
                      </a:r>
                      <a:r>
                        <a:rPr lang="ru-RU" sz="1600" dirty="0" err="1" smtClean="0"/>
                        <a:t>жеке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тұлғалар </a:t>
                      </a:r>
                      <a:r>
                        <a:rPr lang="ru-RU" sz="1600" dirty="0" smtClean="0"/>
                        <a:t>/ </a:t>
                      </a:r>
                      <a:r>
                        <a:rPr lang="ru-RU" sz="1600" dirty="0" err="1" smtClean="0"/>
                        <a:t>жасақталуы </a:t>
                      </a:r>
                      <a:r>
                        <a:rPr lang="ru-RU" sz="1600" dirty="0" smtClean="0"/>
                        <a:t>(%)</a:t>
                      </a:r>
                      <a:endParaRPr lang="ru-RU" sz="1600" b="0" i="0" u="none" strike="noStrike" dirty="0" smtClean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50/75%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41/62%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41-62%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535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оның ішінде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біліктілік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санаты</a:t>
                      </a:r>
                      <a:r>
                        <a:rPr lang="ru-RU" sz="1600" dirty="0" smtClean="0"/>
                        <a:t> бар</a:t>
                      </a:r>
                    </a:p>
                    <a:p>
                      <a:endParaRPr lang="ru-RU" sz="1600" dirty="0"/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40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33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26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20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dirty="0" smtClean="0"/>
                        <a:t>ЖМК </a:t>
                      </a:r>
                      <a:r>
                        <a:rPr lang="ru-RU" sz="1600" dirty="0" err="1" smtClean="0"/>
                        <a:t>санатталуы</a:t>
                      </a:r>
                      <a:r>
                        <a:rPr lang="ru-RU" sz="1600" dirty="0" smtClean="0"/>
                        <a:t> (%)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63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63,7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dirty="0" err="1" smtClean="0"/>
                        <a:t>Кіші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медициналық </a:t>
                      </a:r>
                      <a:r>
                        <a:rPr lang="ru-RU" sz="1600" dirty="0" smtClean="0"/>
                        <a:t>персонал, </a:t>
                      </a:r>
                      <a:r>
                        <a:rPr lang="ru-RU" sz="1600" dirty="0" err="1" smtClean="0"/>
                        <a:t>жеке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тұлғалар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dirty="0" smtClean="0"/>
                        <a:t>ММП </a:t>
                      </a:r>
                      <a:r>
                        <a:rPr lang="ru-RU" sz="1600" dirty="0" err="1" smtClean="0"/>
                        <a:t>жинақталуы </a:t>
                      </a:r>
                      <a:r>
                        <a:rPr lang="ru-RU" sz="1600" dirty="0" smtClean="0"/>
                        <a:t>(%)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63%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63%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63%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2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Басқа </a:t>
                      </a:r>
                      <a:r>
                        <a:rPr lang="ru-RU" sz="1600" dirty="0" smtClean="0"/>
                        <a:t>персонал, </a:t>
                      </a:r>
                      <a:r>
                        <a:rPr lang="ru-RU" sz="1600" dirty="0" err="1" smtClean="0"/>
                        <a:t>жеке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тұлғалар</a:t>
                      </a:r>
                      <a:endParaRPr lang="ru-RU" sz="1600" b="0" i="0" u="none" strike="noStrike" dirty="0" smtClean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77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80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68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dirty="0" err="1" smtClean="0"/>
                        <a:t>Басқа </a:t>
                      </a:r>
                      <a:r>
                        <a:rPr lang="ru-RU" sz="1600" dirty="0" smtClean="0"/>
                        <a:t>да </a:t>
                      </a:r>
                      <a:r>
                        <a:rPr lang="ru-RU" sz="1600" dirty="0" err="1" smtClean="0"/>
                        <a:t>персоналмен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жасақталуы </a:t>
                      </a:r>
                      <a:r>
                        <a:rPr lang="ru-RU" sz="1600" dirty="0" smtClean="0"/>
                        <a:t>(%)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64%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66%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57%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5" y="0"/>
            <a:ext cx="8643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2-стратегиялық </a:t>
            </a:r>
            <a:r>
              <a:rPr lang="ru-RU" dirty="0" err="1" smtClean="0"/>
              <a:t>бағыт.</a:t>
            </a:r>
            <a:r>
              <a:rPr lang="ru-RU" dirty="0" smtClean="0"/>
              <a:t> </a:t>
            </a:r>
            <a:r>
              <a:rPr lang="ru-RU" dirty="0" err="1" smtClean="0"/>
              <a:t>Денсаулық сақтау ұйымдарын сапалы</a:t>
            </a:r>
            <a:r>
              <a:rPr lang="ru-RU" dirty="0" smtClean="0"/>
              <a:t> </a:t>
            </a:r>
            <a:r>
              <a:rPr lang="ru-RU" dirty="0" err="1" smtClean="0"/>
              <a:t>және қауіпсіз қан компоненттерімен</a:t>
            </a:r>
            <a:r>
              <a:rPr lang="ru-RU" dirty="0" smtClean="0"/>
              <a:t> </a:t>
            </a:r>
            <a:r>
              <a:rPr lang="ru-RU" dirty="0" err="1" smtClean="0"/>
              <a:t>қамтамасыз ету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928671"/>
          <a:ext cx="7891811" cy="460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944"/>
                <a:gridCol w="1838752"/>
                <a:gridCol w="1493987"/>
                <a:gridCol w="1379064"/>
                <a:gridCol w="1379064"/>
              </a:tblGrid>
              <a:tr h="1044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Нысаналы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индикатордың атауы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Өлшем бірлігі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2019 </a:t>
                      </a:r>
                      <a:r>
                        <a:rPr lang="ru-RU" dirty="0" err="1" smtClean="0"/>
                        <a:t>жылғы </a:t>
                      </a:r>
                      <a:r>
                        <a:rPr lang="ru-RU" dirty="0" smtClean="0"/>
                        <a:t>12 </a:t>
                      </a:r>
                      <a:r>
                        <a:rPr lang="ru-RU" dirty="0" err="1" smtClean="0"/>
                        <a:t>айға жоспар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Есепті</a:t>
                      </a:r>
                      <a:r>
                        <a:rPr lang="ru-RU" dirty="0" smtClean="0"/>
                        <a:t> 12 </a:t>
                      </a:r>
                      <a:r>
                        <a:rPr lang="ru-RU" dirty="0" err="1" smtClean="0"/>
                        <a:t>айға </a:t>
                      </a:r>
                      <a:r>
                        <a:rPr lang="ru-RU" dirty="0" smtClean="0"/>
                        <a:t>Факт 2019 </a:t>
                      </a:r>
                      <a:r>
                        <a:rPr lang="ru-RU" dirty="0" err="1" smtClean="0"/>
                        <a:t>жыл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Жетістік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мәртебесі </a:t>
                      </a:r>
                      <a:r>
                        <a:rPr lang="ru-RU" sz="1400" dirty="0" smtClean="0"/>
                        <a:t>(</a:t>
                      </a:r>
                      <a:r>
                        <a:rPr lang="ru-RU" sz="1400" dirty="0" err="1" smtClean="0"/>
                        <a:t>жетті</a:t>
                      </a:r>
                      <a:r>
                        <a:rPr lang="ru-RU" sz="1400" dirty="0" smtClean="0"/>
                        <a:t> / </a:t>
                      </a:r>
                      <a:r>
                        <a:rPr lang="ru-RU" sz="1400" dirty="0" err="1" smtClean="0"/>
                        <a:t>жетпеді</a:t>
                      </a:r>
                      <a:r>
                        <a:rPr lang="ru-RU" sz="1400" dirty="0" smtClean="0"/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5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1000 </a:t>
                      </a:r>
                      <a:r>
                        <a:rPr lang="ru-RU" sz="2000" dirty="0" err="1" smtClean="0"/>
                        <a:t>халыққа шаққанда донациялар</a:t>
                      </a:r>
                      <a:r>
                        <a:rPr lang="ru-RU" sz="2000" dirty="0" smtClean="0"/>
                        <a:t> саны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адам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/>
                        <a:t>Жеткен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жоқ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2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Жылына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донациялар</a:t>
                      </a:r>
                      <a:r>
                        <a:rPr lang="ru-RU" sz="2000" dirty="0" smtClean="0"/>
                        <a:t> саны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latin typeface="Times New Roman"/>
                          <a:ea typeface="Calibri"/>
                          <a:cs typeface="Times New Roman"/>
                        </a:rPr>
                        <a:t>донация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10040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9493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жеткен</a:t>
                      </a:r>
                      <a:r>
                        <a:rPr lang="ru-RU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жоқ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5481538"/>
            <a:ext cx="86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"1000 </a:t>
            </a:r>
            <a:r>
              <a:rPr lang="ru-RU" sz="1400" dirty="0" err="1" smtClean="0"/>
              <a:t>халыққа шаққанда донациялар</a:t>
            </a:r>
            <a:r>
              <a:rPr lang="ru-RU" sz="1400" dirty="0" smtClean="0"/>
              <a:t> саны" </a:t>
            </a:r>
            <a:r>
              <a:rPr lang="ru-RU" sz="1400" dirty="0" err="1" smtClean="0"/>
              <a:t>және </a:t>
            </a:r>
            <a:r>
              <a:rPr lang="ru-RU" sz="1400" dirty="0" smtClean="0"/>
              <a:t>"</a:t>
            </a:r>
            <a:r>
              <a:rPr lang="ru-RU" sz="1400" dirty="0" err="1" smtClean="0"/>
              <a:t>донациялар</a:t>
            </a:r>
            <a:r>
              <a:rPr lang="ru-RU" sz="1400" dirty="0" smtClean="0"/>
              <a:t> </a:t>
            </a:r>
            <a:r>
              <a:rPr lang="ru-RU" sz="1400" dirty="0" err="1" smtClean="0"/>
              <a:t>саны</a:t>
            </a:r>
            <a:r>
              <a:rPr lang="ru-RU" sz="1400" dirty="0" smtClean="0"/>
              <a:t>" </a:t>
            </a:r>
            <a:r>
              <a:rPr lang="ru-RU" sz="1400" dirty="0" err="1" smtClean="0"/>
              <a:t>нысаналы</a:t>
            </a:r>
            <a:r>
              <a:rPr lang="ru-RU" sz="1400" dirty="0" smtClean="0"/>
              <a:t> </a:t>
            </a:r>
            <a:r>
              <a:rPr lang="ru-RU" sz="1400" dirty="0" err="1" smtClean="0"/>
              <a:t>индикаторлары</a:t>
            </a:r>
            <a:r>
              <a:rPr lang="ru-RU" sz="1400" dirty="0" smtClean="0"/>
              <a:t> </a:t>
            </a:r>
            <a:r>
              <a:rPr lang="ru-RU" sz="1400" dirty="0" err="1" smtClean="0"/>
              <a:t>қан дайындау</a:t>
            </a:r>
            <a:r>
              <a:rPr lang="ru-RU" sz="1400" dirty="0" smtClean="0"/>
              <a:t> </a:t>
            </a:r>
            <a:r>
              <a:rPr lang="ru-RU" sz="1400" dirty="0" err="1" smtClean="0"/>
              <a:t>көлемінің және тиісінше</a:t>
            </a:r>
            <a:r>
              <a:rPr lang="ru-RU" sz="1400" dirty="0" smtClean="0"/>
              <a:t> </a:t>
            </a:r>
            <a:r>
              <a:rPr lang="ru-RU" sz="1400" dirty="0" err="1" smtClean="0"/>
              <a:t>донациялардың жалпы</a:t>
            </a:r>
            <a:r>
              <a:rPr lang="ru-RU" sz="1400" dirty="0" smtClean="0"/>
              <a:t> </a:t>
            </a:r>
            <a:r>
              <a:rPr lang="ru-RU" sz="1400" dirty="0" err="1" smtClean="0"/>
              <a:t>санының азаюы</a:t>
            </a:r>
            <a:r>
              <a:rPr lang="ru-RU" sz="1400" dirty="0" smtClean="0"/>
              <a:t> </a:t>
            </a:r>
            <a:r>
              <a:rPr lang="ru-RU" sz="1400" dirty="0" err="1" smtClean="0"/>
              <a:t>себебінен</a:t>
            </a:r>
            <a:r>
              <a:rPr lang="ru-RU" sz="1400" dirty="0" smtClean="0"/>
              <a:t> </a:t>
            </a:r>
            <a:r>
              <a:rPr lang="ru-RU" sz="1400" dirty="0" err="1" smtClean="0"/>
              <a:t>шекті</a:t>
            </a:r>
            <a:r>
              <a:rPr lang="ru-RU" sz="1400" dirty="0" smtClean="0"/>
              <a:t> </a:t>
            </a:r>
            <a:r>
              <a:rPr lang="ru-RU" sz="1400" dirty="0" err="1" smtClean="0"/>
              <a:t>мәнге жеткен</a:t>
            </a:r>
            <a:r>
              <a:rPr lang="ru-RU" sz="1400" dirty="0" smtClean="0"/>
              <a:t> </a:t>
            </a:r>
            <a:r>
              <a:rPr lang="ru-RU" sz="1400" dirty="0" err="1" smtClean="0"/>
              <a:t>жоқ</a:t>
            </a:r>
            <a:r>
              <a:rPr lang="ru-RU" sz="1400" dirty="0" smtClean="0"/>
              <a:t>. </a:t>
            </a:r>
            <a:r>
              <a:rPr lang="ru-RU" sz="1400" dirty="0" err="1" smtClean="0"/>
              <a:t>Денсаулық сақтау ұйымдарының өндірілетін қан компоненттеріне</a:t>
            </a:r>
            <a:r>
              <a:rPr lang="ru-RU" sz="1400" dirty="0" smtClean="0"/>
              <a:t> </a:t>
            </a:r>
            <a:r>
              <a:rPr lang="ru-RU" sz="1400" dirty="0" err="1" smtClean="0"/>
              <a:t>өтінімдерінің азаюына</a:t>
            </a:r>
            <a:r>
              <a:rPr lang="ru-RU" sz="1400" dirty="0" smtClean="0"/>
              <a:t> </a:t>
            </a:r>
            <a:r>
              <a:rPr lang="ru-RU" sz="1400" dirty="0" err="1" smtClean="0"/>
              <a:t>байланысты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16632"/>
          <a:ext cx="8858279" cy="6733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997"/>
                <a:gridCol w="959523"/>
                <a:gridCol w="1086142"/>
                <a:gridCol w="1631189"/>
                <a:gridCol w="1151428"/>
              </a:tblGrid>
              <a:tr h="1145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Нысаналы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индикатордың атауы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Өлшем бірлік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2019 </a:t>
                      </a:r>
                      <a:r>
                        <a:rPr lang="ru-RU" dirty="0" err="1" smtClean="0"/>
                        <a:t>жылғы </a:t>
                      </a:r>
                      <a:r>
                        <a:rPr lang="ru-RU" dirty="0" smtClean="0"/>
                        <a:t>12 </a:t>
                      </a:r>
                      <a:r>
                        <a:rPr lang="ru-RU" dirty="0" err="1" smtClean="0"/>
                        <a:t>айға жоспар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Есепті</a:t>
                      </a:r>
                      <a:r>
                        <a:rPr lang="ru-RU" dirty="0" smtClean="0"/>
                        <a:t> 12 </a:t>
                      </a:r>
                      <a:r>
                        <a:rPr lang="ru-RU" dirty="0" err="1" smtClean="0"/>
                        <a:t>айға </a:t>
                      </a:r>
                      <a:r>
                        <a:rPr lang="ru-RU" dirty="0" smtClean="0"/>
                        <a:t>Факт 2019 </a:t>
                      </a:r>
                      <a:r>
                        <a:rPr lang="ru-RU" dirty="0" err="1" smtClean="0"/>
                        <a:t>жыл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Жетістік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мәртебесі </a:t>
                      </a:r>
                      <a:r>
                        <a:rPr lang="ru-RU" sz="1400" dirty="0" smtClean="0"/>
                        <a:t>(</a:t>
                      </a:r>
                      <a:r>
                        <a:rPr lang="ru-RU" sz="1400" dirty="0" err="1" smtClean="0"/>
                        <a:t>жетті</a:t>
                      </a:r>
                      <a:r>
                        <a:rPr lang="ru-RU" sz="1400" dirty="0" smtClean="0"/>
                        <a:t> / </a:t>
                      </a:r>
                      <a:r>
                        <a:rPr lang="ru-RU" sz="1400" dirty="0" err="1" smtClean="0"/>
                        <a:t>жетпеді</a:t>
                      </a:r>
                      <a:r>
                        <a:rPr lang="ru-RU" sz="1400" dirty="0" smtClean="0"/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0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Дайындалған қан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мен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оның компоненттері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препараттарға құюға және қайта өңдеуге жарамсыз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танылған донациялардың үлесі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Денсаулық сақтау ұйымдарының қан өнімдеріне орындалған өтінімдерінің үлесі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5115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Лейкоредукция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патогендерді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инактивациялау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әдістерімен қосымша өңдеуден өткен қан компоненттерімен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қамтамасыз етілген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реципиенттердің белгілі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бір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контингентінің үлес салмағы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балалар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босандыру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мекемелерінің пациенттері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иммунодепрессиясы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және трансфузияға тәуелді адамдар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84364" y="28545"/>
            <a:ext cx="6375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3-стратегиялық </a:t>
            </a:r>
            <a:r>
              <a:rPr lang="ru-RU" sz="2000" dirty="0" err="1" smtClean="0"/>
              <a:t>бағыт.</a:t>
            </a:r>
            <a:r>
              <a:rPr lang="ru-RU" sz="2000" dirty="0" smtClean="0"/>
              <a:t> </a:t>
            </a:r>
            <a:r>
              <a:rPr lang="ru-RU" sz="2000" dirty="0" err="1" smtClean="0"/>
              <a:t>Кадрлық әлеуетті дамыту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71479"/>
          <a:ext cx="8643998" cy="5285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855546"/>
                <a:gridCol w="1645389"/>
                <a:gridCol w="1128115"/>
                <a:gridCol w="1728800"/>
              </a:tblGrid>
              <a:tr h="119098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Нысаналы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индикатордың атауы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Өлшкм бірлік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2019 </a:t>
                      </a:r>
                      <a:r>
                        <a:rPr lang="ru-RU" dirty="0" err="1" smtClean="0"/>
                        <a:t>жылғы </a:t>
                      </a:r>
                      <a:r>
                        <a:rPr lang="ru-RU" dirty="0" smtClean="0"/>
                        <a:t>12 </a:t>
                      </a:r>
                      <a:r>
                        <a:rPr lang="ru-RU" dirty="0" err="1" smtClean="0"/>
                        <a:t>айға жоспар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Есепті</a:t>
                      </a:r>
                      <a:r>
                        <a:rPr lang="ru-RU" dirty="0" smtClean="0"/>
                        <a:t> 12 </a:t>
                      </a:r>
                      <a:r>
                        <a:rPr lang="ru-RU" dirty="0" err="1" smtClean="0"/>
                        <a:t>айға </a:t>
                      </a:r>
                      <a:r>
                        <a:rPr lang="ru-RU" dirty="0" smtClean="0"/>
                        <a:t>Факт 2019 </a:t>
                      </a:r>
                      <a:r>
                        <a:rPr lang="ru-RU" dirty="0" err="1" smtClean="0"/>
                        <a:t>жыл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Жетістік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мәртебесі (қол жеткізді</a:t>
                      </a:r>
                      <a:r>
                        <a:rPr lang="ru-RU" dirty="0" smtClean="0"/>
                        <a:t>/ </a:t>
                      </a:r>
                      <a:r>
                        <a:rPr lang="ru-RU" dirty="0" err="1" smtClean="0"/>
                        <a:t>жеткен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жоқ</a:t>
                      </a:r>
                      <a:r>
                        <a:rPr lang="ru-RU" dirty="0" smtClean="0"/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Дәрігерлердің санатталуы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Жеткен</a:t>
                      </a: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жоқ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8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Орта </a:t>
                      </a:r>
                      <a:r>
                        <a:rPr lang="ru-RU" dirty="0" err="1" smtClean="0"/>
                        <a:t>медициналық персоналдың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бұдан әрі </a:t>
                      </a:r>
                      <a:r>
                        <a:rPr lang="ru-RU" dirty="0" smtClean="0"/>
                        <a:t>– ЖМК) </a:t>
                      </a:r>
                      <a:r>
                        <a:rPr lang="ru-RU" dirty="0" err="1" smtClean="0"/>
                        <a:t>санатталуы</a:t>
                      </a:r>
                      <a:r>
                        <a:rPr lang="ru-RU" dirty="0" smtClean="0"/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жеткен</a:t>
                      </a: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жоқ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Дәрігерлер штаттарын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жасақтау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ЖМК </a:t>
                      </a:r>
                      <a:r>
                        <a:rPr lang="ru-RU" dirty="0" err="1" smtClean="0"/>
                        <a:t>жинақталуы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2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Персоналдың тұрақтамауы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аспайды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5081879"/>
            <a:ext cx="88582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err="1" smtClean="0"/>
              <a:t>"Дәрігерлерді санаттарға бөлу" нысаналы</a:t>
            </a:r>
            <a:r>
              <a:rPr lang="ru-RU" sz="1400" dirty="0" smtClean="0"/>
              <a:t> индикаторы 2019 </a:t>
            </a:r>
            <a:r>
              <a:rPr lang="ru-RU" sz="1400" dirty="0" err="1" smtClean="0"/>
              <a:t>жылға арналған жоспар</a:t>
            </a:r>
            <a:r>
              <a:rPr lang="ru-RU" sz="1400" dirty="0" smtClean="0"/>
              <a:t> </a:t>
            </a:r>
            <a:r>
              <a:rPr lang="ru-RU" sz="1400" dirty="0" err="1" smtClean="0"/>
              <a:t>көрсеткішіне қол жеткізбеді</a:t>
            </a:r>
            <a:r>
              <a:rPr lang="ru-RU" sz="1400" dirty="0" smtClean="0"/>
              <a:t> (75%.) </a:t>
            </a:r>
            <a:r>
              <a:rPr lang="ru-RU" sz="1400" dirty="0" err="1" smtClean="0"/>
              <a:t>құрады және соңғы </a:t>
            </a:r>
            <a:r>
              <a:rPr lang="ru-RU" sz="1400" dirty="0" smtClean="0"/>
              <a:t>3 </a:t>
            </a:r>
            <a:r>
              <a:rPr lang="ru-RU" sz="1400" dirty="0" err="1" smtClean="0"/>
              <a:t>жылда</a:t>
            </a:r>
            <a:r>
              <a:rPr lang="ru-RU" sz="1400" dirty="0" smtClean="0"/>
              <a:t> </a:t>
            </a:r>
            <a:r>
              <a:rPr lang="ru-RU" sz="1400" dirty="0" err="1" smtClean="0"/>
              <a:t>санаты</a:t>
            </a:r>
            <a:r>
              <a:rPr lang="ru-RU" sz="1400" dirty="0" smtClean="0"/>
              <a:t> </a:t>
            </a:r>
            <a:r>
              <a:rPr lang="ru-RU" sz="1400" dirty="0" err="1" smtClean="0"/>
              <a:t>жоқ жас</a:t>
            </a:r>
            <a:r>
              <a:rPr lang="ru-RU" sz="1400" dirty="0" smtClean="0"/>
              <a:t> </a:t>
            </a:r>
            <a:r>
              <a:rPr lang="ru-RU" sz="1400" dirty="0" err="1" smtClean="0"/>
              <a:t>мамандарды</a:t>
            </a:r>
            <a:r>
              <a:rPr lang="ru-RU" sz="1400" dirty="0" smtClean="0"/>
              <a:t> </a:t>
            </a:r>
            <a:r>
              <a:rPr lang="ru-RU" sz="1400" dirty="0" err="1" smtClean="0"/>
              <a:t>қабылдау есебінен</a:t>
            </a:r>
            <a:r>
              <a:rPr lang="ru-RU" sz="1400" dirty="0" smtClean="0"/>
              <a:t> 58% - </a:t>
            </a:r>
            <a:r>
              <a:rPr lang="ru-RU" sz="1400" dirty="0" err="1" smtClean="0"/>
              <a:t>ды</a:t>
            </a:r>
            <a:r>
              <a:rPr lang="ru-RU" sz="1400" dirty="0" smtClean="0"/>
              <a:t> </a:t>
            </a:r>
            <a:r>
              <a:rPr lang="ru-RU" sz="1400" dirty="0" err="1" smtClean="0"/>
              <a:t>құрады</a:t>
            </a:r>
            <a:r>
              <a:rPr lang="ru-RU" sz="1400" dirty="0" smtClean="0"/>
              <a:t>. "Орта </a:t>
            </a:r>
            <a:r>
              <a:rPr lang="ru-RU" sz="1400" dirty="0" err="1" smtClean="0"/>
              <a:t>медициналық персоналдың Санатталуы</a:t>
            </a:r>
            <a:r>
              <a:rPr lang="ru-RU" sz="1400" dirty="0" smtClean="0"/>
              <a:t>" </a:t>
            </a:r>
            <a:r>
              <a:rPr lang="ru-RU" sz="1400" dirty="0" err="1" smtClean="0"/>
              <a:t>нысаналы</a:t>
            </a:r>
            <a:r>
              <a:rPr lang="ru-RU" sz="1400" dirty="0" smtClean="0"/>
              <a:t> индикаторы 2019 </a:t>
            </a:r>
            <a:r>
              <a:rPr lang="ru-RU" sz="1400" dirty="0" err="1" smtClean="0"/>
              <a:t>жылға арналған жоспар</a:t>
            </a:r>
            <a:r>
              <a:rPr lang="ru-RU" sz="1400" dirty="0" smtClean="0"/>
              <a:t> </a:t>
            </a:r>
            <a:r>
              <a:rPr lang="ru-RU" sz="1400" dirty="0" err="1" smtClean="0"/>
              <a:t>көрсеткішіне қол жеткізбеді</a:t>
            </a:r>
            <a:r>
              <a:rPr lang="ru-RU" sz="1400" dirty="0" smtClean="0"/>
              <a:t> </a:t>
            </a:r>
            <a:r>
              <a:rPr lang="ru-RU" sz="1400" dirty="0" err="1" smtClean="0"/>
              <a:t>және санаты</a:t>
            </a:r>
            <a:r>
              <a:rPr lang="ru-RU" sz="1400" dirty="0" smtClean="0"/>
              <a:t> </a:t>
            </a:r>
            <a:r>
              <a:rPr lang="ru-RU" sz="1400" dirty="0" err="1" smtClean="0"/>
              <a:t>жоқ маман</a:t>
            </a:r>
            <a:r>
              <a:rPr lang="ru-RU" sz="1400" dirty="0" smtClean="0"/>
              <a:t> </a:t>
            </a:r>
            <a:r>
              <a:rPr lang="ru-RU" sz="1400" dirty="0" err="1" smtClean="0"/>
              <a:t>сертификатымен</a:t>
            </a:r>
            <a:r>
              <a:rPr lang="ru-RU" sz="1400" dirty="0" smtClean="0"/>
              <a:t> 3 </a:t>
            </a:r>
            <a:r>
              <a:rPr lang="ru-RU" sz="1400" dirty="0" err="1" smtClean="0"/>
              <a:t>жылдан</a:t>
            </a:r>
            <a:r>
              <a:rPr lang="ru-RU" sz="1400" dirty="0" smtClean="0"/>
              <a:t> </a:t>
            </a:r>
            <a:r>
              <a:rPr lang="ru-RU" sz="1400" dirty="0" err="1" smtClean="0"/>
              <a:t>астам</a:t>
            </a:r>
            <a:r>
              <a:rPr lang="ru-RU" sz="1400" dirty="0" smtClean="0"/>
              <a:t> </a:t>
            </a:r>
            <a:r>
              <a:rPr lang="ru-RU" sz="1400" dirty="0" err="1" smtClean="0"/>
              <a:t>жұмыс өтілі </a:t>
            </a:r>
            <a:r>
              <a:rPr lang="ru-RU" sz="1400" dirty="0" smtClean="0"/>
              <a:t>бар </a:t>
            </a:r>
            <a:r>
              <a:rPr lang="ru-RU" sz="1400" dirty="0" err="1" smtClean="0"/>
              <a:t>екі</a:t>
            </a:r>
            <a:r>
              <a:rPr lang="ru-RU" sz="1400" dirty="0" smtClean="0"/>
              <a:t> ЖМК </a:t>
            </a:r>
            <a:r>
              <a:rPr lang="ru-RU" sz="1400" dirty="0" err="1" smtClean="0"/>
              <a:t>жұмысқа қабылдауға байланысты</a:t>
            </a:r>
            <a:r>
              <a:rPr lang="ru-RU" sz="1400" dirty="0" smtClean="0"/>
              <a:t>; </a:t>
            </a:r>
            <a:r>
              <a:rPr lang="ru-RU" sz="1400" dirty="0" err="1" smtClean="0"/>
              <a:t>ағымдағы жылы</a:t>
            </a:r>
            <a:r>
              <a:rPr lang="ru-RU" sz="1400" dirty="0" smtClean="0"/>
              <a:t> </a:t>
            </a:r>
            <a:r>
              <a:rPr lang="ru-RU" sz="1400" dirty="0" err="1" smtClean="0"/>
              <a:t>алты</a:t>
            </a:r>
            <a:r>
              <a:rPr lang="ru-RU" sz="1400" dirty="0" smtClean="0"/>
              <a:t> ЖМК </a:t>
            </a:r>
            <a:r>
              <a:rPr lang="ru-RU" sz="1400" dirty="0" err="1" smtClean="0"/>
              <a:t>санаты</a:t>
            </a:r>
            <a:r>
              <a:rPr lang="ru-RU" sz="1400" dirty="0" smtClean="0"/>
              <a:t> бар </a:t>
            </a:r>
            <a:r>
              <a:rPr lang="ru-RU" sz="1400" dirty="0" err="1" smtClean="0"/>
              <a:t>сертификаттың қолданылу мерзімі</a:t>
            </a:r>
            <a:r>
              <a:rPr lang="ru-RU" sz="1400" dirty="0" smtClean="0"/>
              <a:t> </a:t>
            </a:r>
            <a:r>
              <a:rPr lang="ru-RU" sz="1400" dirty="0" err="1" smtClean="0"/>
              <a:t>аяқталуымен және санаты</a:t>
            </a:r>
            <a:r>
              <a:rPr lang="ru-RU" sz="1400" dirty="0" smtClean="0"/>
              <a:t> </a:t>
            </a:r>
            <a:r>
              <a:rPr lang="ru-RU" sz="1400" dirty="0" err="1" smtClean="0"/>
              <a:t>жоқ маман</a:t>
            </a:r>
            <a:r>
              <a:rPr lang="ru-RU" sz="1400" dirty="0" smtClean="0"/>
              <a:t> </a:t>
            </a:r>
            <a:r>
              <a:rPr lang="ru-RU" sz="1400" dirty="0" err="1" smtClean="0"/>
              <a:t>сертификатын</a:t>
            </a:r>
            <a:r>
              <a:rPr lang="ru-RU" sz="1400" dirty="0" smtClean="0"/>
              <a:t> </a:t>
            </a:r>
            <a:r>
              <a:rPr lang="ru-RU" sz="1400" dirty="0" err="1" smtClean="0"/>
              <a:t>алумен</a:t>
            </a:r>
            <a:r>
              <a:rPr lang="ru-RU" sz="1400" dirty="0" smtClean="0"/>
              <a:t> </a:t>
            </a:r>
            <a:r>
              <a:rPr lang="ru-RU" sz="1400" dirty="0" err="1" smtClean="0"/>
              <a:t>байланысты</a:t>
            </a:r>
            <a:r>
              <a:rPr lang="ru-RU" sz="1400" dirty="0" smtClean="0"/>
              <a:t> 63% - </a:t>
            </a:r>
            <a:r>
              <a:rPr lang="ru-RU" sz="1400" dirty="0" err="1" smtClean="0"/>
              <a:t>ды</a:t>
            </a:r>
            <a:r>
              <a:rPr lang="ru-RU" sz="1400" dirty="0" smtClean="0"/>
              <a:t> </a:t>
            </a:r>
            <a:r>
              <a:rPr lang="ru-RU" sz="1400" dirty="0" err="1" smtClean="0"/>
              <a:t>құрады</a:t>
            </a:r>
            <a:r>
              <a:rPr lang="ru-RU" sz="1400" dirty="0" smtClean="0"/>
              <a:t>. </a:t>
            </a:r>
            <a:r>
              <a:rPr lang="ru-RU" sz="1400" dirty="0" err="1" smtClean="0"/>
              <a:t>"Персоналдың тұрақтамауы" нысаналы</a:t>
            </a:r>
            <a:r>
              <a:rPr lang="ru-RU" sz="1400" dirty="0" smtClean="0"/>
              <a:t> индикаторы 28% - </a:t>
            </a:r>
            <a:r>
              <a:rPr lang="ru-RU" sz="1400" dirty="0" err="1" smtClean="0"/>
              <a:t>ды</a:t>
            </a:r>
            <a:r>
              <a:rPr lang="ru-RU" sz="1400" dirty="0" smtClean="0"/>
              <a:t> </a:t>
            </a:r>
            <a:r>
              <a:rPr lang="ru-RU" sz="1400" dirty="0" err="1" smtClean="0"/>
              <a:t>құрады</a:t>
            </a:r>
            <a:r>
              <a:rPr lang="ru-RU" sz="1400" dirty="0" smtClean="0"/>
              <a:t>, </a:t>
            </a:r>
            <a:r>
              <a:rPr lang="ru-RU" sz="1400" dirty="0" err="1" smtClean="0"/>
              <a:t>бұл </a:t>
            </a:r>
            <a:r>
              <a:rPr lang="ru-RU" sz="1400" dirty="0" smtClean="0"/>
              <a:t>2019 </a:t>
            </a:r>
            <a:r>
              <a:rPr lang="ru-RU" sz="1400" dirty="0" err="1" smtClean="0"/>
              <a:t>жылға арналған жоспар</a:t>
            </a:r>
            <a:r>
              <a:rPr lang="ru-RU" sz="1400" dirty="0" smtClean="0"/>
              <a:t> </a:t>
            </a:r>
            <a:r>
              <a:rPr lang="ru-RU" sz="1400" dirty="0" err="1" smtClean="0"/>
              <a:t>көрсеткішінен </a:t>
            </a:r>
            <a:r>
              <a:rPr lang="ru-RU" sz="1400" dirty="0" smtClean="0"/>
              <a:t>(29%) </a:t>
            </a:r>
            <a:r>
              <a:rPr lang="ru-RU" sz="1400" dirty="0" err="1" smtClean="0"/>
              <a:t>аспады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-12534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4-стратегиялық </a:t>
            </a:r>
            <a:r>
              <a:rPr lang="ru-RU" sz="2000" dirty="0" err="1" smtClean="0"/>
              <a:t>бағыт.</a:t>
            </a:r>
            <a:r>
              <a:rPr lang="ru-RU" sz="2000" dirty="0" smtClean="0"/>
              <a:t> </a:t>
            </a:r>
            <a:r>
              <a:rPr lang="ru-RU" sz="2000" dirty="0" err="1" smtClean="0"/>
              <a:t>Өндірістік және клиникалық </a:t>
            </a:r>
            <a:r>
              <a:rPr lang="ru-RU" sz="2000" dirty="0" smtClean="0"/>
              <a:t>Трансфузиология </a:t>
            </a:r>
            <a:r>
              <a:rPr lang="ru-RU" sz="2000" dirty="0" err="1" smtClean="0"/>
              <a:t>саласында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жаңа технологияларды</a:t>
            </a:r>
            <a:r>
              <a:rPr lang="ru-RU" sz="2000" dirty="0" smtClean="0"/>
              <a:t> </a:t>
            </a:r>
            <a:r>
              <a:rPr lang="ru-RU" sz="2000" dirty="0" err="1" smtClean="0"/>
              <a:t>енгізу</a:t>
            </a:r>
            <a:r>
              <a:rPr lang="ru-RU" sz="2000" dirty="0" smtClean="0"/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71479"/>
          <a:ext cx="9144001" cy="6070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182"/>
                <a:gridCol w="1000132"/>
                <a:gridCol w="1335517"/>
                <a:gridCol w="1193371"/>
                <a:gridCol w="1828799"/>
              </a:tblGrid>
              <a:tr h="141742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Нысаналы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индикатордың атауы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Өлшем бірлік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2019 </a:t>
                      </a:r>
                      <a:r>
                        <a:rPr lang="ru-RU" dirty="0" err="1" smtClean="0"/>
                        <a:t>жылғы </a:t>
                      </a:r>
                      <a:r>
                        <a:rPr lang="ru-RU" dirty="0" smtClean="0"/>
                        <a:t>12 </a:t>
                      </a:r>
                      <a:r>
                        <a:rPr lang="ru-RU" dirty="0" err="1" smtClean="0"/>
                        <a:t>айға жоспар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Есепті</a:t>
                      </a:r>
                      <a:r>
                        <a:rPr lang="ru-RU" dirty="0" smtClean="0"/>
                        <a:t> 12 </a:t>
                      </a:r>
                      <a:r>
                        <a:rPr lang="ru-RU" dirty="0" err="1" smtClean="0"/>
                        <a:t>айға </a:t>
                      </a:r>
                      <a:r>
                        <a:rPr lang="ru-RU" dirty="0" smtClean="0"/>
                        <a:t>Факт 2019 </a:t>
                      </a:r>
                      <a:r>
                        <a:rPr lang="ru-RU" dirty="0" err="1" smtClean="0"/>
                        <a:t>жыл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Жетістік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мәртебесі (қол жеткізді</a:t>
                      </a:r>
                      <a:r>
                        <a:rPr lang="ru-RU" dirty="0" smtClean="0"/>
                        <a:t>/ </a:t>
                      </a:r>
                      <a:r>
                        <a:rPr lang="ru-RU" dirty="0" err="1" smtClean="0"/>
                        <a:t>жеткен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жоқ</a:t>
                      </a:r>
                      <a:r>
                        <a:rPr lang="ru-RU" dirty="0" smtClean="0"/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Плазма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донацияларының үлесі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Жасуша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донациясының үлесі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Донорлық үлгілердің трансфузиялық инфекцияларға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ИФА+ПТР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сатылы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әдісімен скринингін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жүргізу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9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Автоматты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және жартылай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автоматты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талдағыштарда иммуногематологиялық зерттеулер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жүргізу үлесі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9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Қан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мен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оның компоненттері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сапасының көрсеткіштері бойынша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жүргізілетін зертханалық зерттеулер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спектрінің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стандарт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талаптарына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сәйкестік үлесі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643998" cy="653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964"/>
                <a:gridCol w="1043241"/>
                <a:gridCol w="1043241"/>
                <a:gridCol w="1117759"/>
                <a:gridCol w="1266793"/>
              </a:tblGrid>
              <a:tr h="126150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Нысаналы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индикатордың атауы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Өлшем бірлік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2017 </a:t>
                      </a:r>
                      <a:r>
                        <a:rPr lang="ru-RU" dirty="0" err="1" smtClean="0"/>
                        <a:t>жылға жоспар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Есепті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жылдың фактісі</a:t>
                      </a:r>
                      <a:r>
                        <a:rPr lang="ru-RU" dirty="0" smtClean="0"/>
                        <a:t> (2017 ЖЫЛ)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Жетістік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мәртебесі (қол жеткізді</a:t>
                      </a:r>
                      <a:r>
                        <a:rPr lang="ru-RU" dirty="0" smtClean="0"/>
                        <a:t>/ </a:t>
                      </a:r>
                      <a:r>
                        <a:rPr lang="ru-RU" dirty="0" err="1" smtClean="0"/>
                        <a:t>жеткен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жоқ</a:t>
                      </a:r>
                      <a:r>
                        <a:rPr lang="ru-RU" dirty="0" smtClean="0"/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Реципиенттерді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зертханалық скринингтің заманауи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технологияларын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енгізген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Денсаулық сақтау ұйымдарының үлесі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844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Донорлыққа қарсы көрсетілімдері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бар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адамдар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туралы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ақпарат алмасу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мақсатында қан қызметінің бірыңғай ақпараттық бағдарламасын енгізген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шектес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ұйымдардың үлес салмағы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ЖИТС-тың алдын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және оған қарсы күрес жөніндегі орталық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туберкулезге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қарсы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наркологиялық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психо-неврологиялық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тері-венерологиялық Диспансерлер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және халықтың санитариялық-эпидемиологиялық саламаттылығы саласындағы мемлекеттік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органның аумақтық бөлімшесі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жетті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893175" cy="557194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Өндірістік қызметті жоспарлауды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жолдары</a:t>
            </a: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14313" y="1052513"/>
            <a:ext cx="8715375" cy="5184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Медициналық ұйымдардың қажеттіліктері негізінде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қызметті жоспарлау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Көрсеткіштердің өзгеру динамикасын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тұрақты бағалау және қан өнімдерін шығару жоспарын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уақтылы түзету Қан компоненттерінің артық өндірілуін, дайындаманың өнімсіз түрлерін, зертханалық зерттеулерді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негізсіз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жарамсыздықты 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 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қысқарту.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Резервтік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сақтау қан өнімдері номенклатурасының 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резерв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құрылымының өзгеруі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тұтынылған МҰ-да ұзақ сақтау мерзімі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сондай-ақ әмбебап биологиялық белгілері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компоненттермен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резервті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Кәсіпорындағы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сапа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менеджменті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жүйесін жетілдіру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Номер слайда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DD086F-BB50-4DD2-9A1E-A366705C77E8}" type="slidenum">
              <a:rPr lang="ru-RU" altLang="ru-RU">
                <a:solidFill>
                  <a:srgbClr val="898989"/>
                </a:solidFill>
              </a:rPr>
              <a:pPr/>
              <a:t>25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5717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Қаржы-шаруашылық қызметті талдау</a:t>
            </a:r>
            <a:r>
              <a:rPr lang="ru-RU" sz="2400" dirty="0" smtClean="0"/>
              <a:t> 067 "</a:t>
            </a:r>
            <a:r>
              <a:rPr lang="ru-RU" sz="2400" dirty="0" err="1" smtClean="0"/>
              <a:t>тегін</a:t>
            </a:r>
            <a:r>
              <a:rPr lang="ru-RU" sz="2400" dirty="0" smtClean="0"/>
              <a:t> </a:t>
            </a:r>
            <a:r>
              <a:rPr lang="ru-RU" sz="2400" dirty="0" err="1" smtClean="0"/>
              <a:t>медициналық көмектің кепілдік</a:t>
            </a:r>
            <a:r>
              <a:rPr lang="ru-RU" sz="2400" dirty="0" smtClean="0"/>
              <a:t> </a:t>
            </a:r>
            <a:r>
              <a:rPr lang="ru-RU" sz="2400" dirty="0" err="1" smtClean="0"/>
              <a:t>берілген</a:t>
            </a:r>
            <a:r>
              <a:rPr lang="ru-RU" sz="2400" dirty="0" smtClean="0"/>
              <a:t> </a:t>
            </a:r>
            <a:r>
              <a:rPr lang="ru-RU" sz="2400" dirty="0" err="1" smtClean="0"/>
              <a:t>көлемін қамтамасыз ету</a:t>
            </a:r>
            <a:r>
              <a:rPr lang="ru-RU" sz="2400" dirty="0" smtClean="0"/>
              <a:t>" </a:t>
            </a:r>
            <a:r>
              <a:rPr lang="ru-RU" sz="2400" dirty="0" err="1" smtClean="0"/>
              <a:t>бағдарламасы 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бөлінген </a:t>
            </a:r>
            <a:r>
              <a:rPr lang="ru-RU" sz="2400" dirty="0" smtClean="0"/>
              <a:t>бюджет </a:t>
            </a:r>
            <a:r>
              <a:rPr lang="ru-RU" sz="2400" dirty="0" err="1" smtClean="0"/>
              <a:t>қаражаты </a:t>
            </a:r>
            <a:r>
              <a:rPr lang="ru-RU" sz="2400" dirty="0" smtClean="0"/>
              <a:t>100% - </a:t>
            </a:r>
            <a:r>
              <a:rPr lang="ru-RU" sz="2400" dirty="0" err="1" smtClean="0"/>
              <a:t>ға игерілді</a:t>
            </a:r>
            <a:r>
              <a:rPr lang="ru-RU" sz="2400" dirty="0" smtClean="0"/>
              <a:t>, </a:t>
            </a:r>
            <a:r>
              <a:rPr lang="ru-RU" sz="2400" dirty="0" err="1" smtClean="0"/>
              <a:t>нысаналы</a:t>
            </a:r>
            <a:r>
              <a:rPr lang="ru-RU" sz="2400" dirty="0" smtClean="0"/>
              <a:t> </a:t>
            </a:r>
            <a:r>
              <a:rPr lang="ru-RU" sz="2400" dirty="0" err="1" smtClean="0"/>
              <a:t>мақсаты 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пайдаланылды</a:t>
            </a:r>
            <a:r>
              <a:rPr lang="ru-RU" sz="2400" dirty="0" smtClean="0"/>
              <a:t>, 2018 </a:t>
            </a:r>
            <a:r>
              <a:rPr lang="ru-RU" sz="2400" dirty="0" err="1" smtClean="0"/>
              <a:t>жылы</a:t>
            </a:r>
            <a:r>
              <a:rPr lang="ru-RU" sz="2400" dirty="0" smtClean="0"/>
              <a:t> </a:t>
            </a:r>
            <a:r>
              <a:rPr lang="ru-RU" sz="2400" dirty="0" err="1" smtClean="0"/>
              <a:t>қан дайындау</a:t>
            </a:r>
            <a:r>
              <a:rPr lang="ru-RU" sz="2400" dirty="0" smtClean="0"/>
              <a:t> </a:t>
            </a:r>
            <a:r>
              <a:rPr lang="ru-RU" sz="2400" dirty="0" err="1" smtClean="0"/>
              <a:t>көлемінің азаюына</a:t>
            </a:r>
            <a:r>
              <a:rPr lang="ru-RU" sz="2400" dirty="0" smtClean="0"/>
              <a:t> </a:t>
            </a:r>
            <a:r>
              <a:rPr lang="ru-RU" sz="2400" dirty="0" err="1" smtClean="0"/>
              <a:t>байланысты</a:t>
            </a:r>
            <a:r>
              <a:rPr lang="ru-RU" sz="2400" dirty="0" smtClean="0"/>
              <a:t> </a:t>
            </a:r>
            <a:r>
              <a:rPr lang="ru-RU" sz="2400" dirty="0" err="1" smtClean="0"/>
              <a:t>денсаулық сақтау ұйымдарынан қан компоненттеріне</a:t>
            </a:r>
            <a:r>
              <a:rPr lang="ru-RU" sz="2400" dirty="0" smtClean="0"/>
              <a:t> </a:t>
            </a:r>
            <a:r>
              <a:rPr lang="ru-RU" sz="2400" dirty="0" err="1" smtClean="0"/>
              <a:t>өтінімдердің азаюы</a:t>
            </a:r>
            <a:r>
              <a:rPr lang="ru-RU" sz="2400" dirty="0" smtClean="0"/>
              <a:t> </a:t>
            </a:r>
            <a:r>
              <a:rPr lang="ru-RU" sz="2400" dirty="0" err="1" smtClean="0"/>
              <a:t>себеп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болды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42844" y="1928802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71472" y="2285992"/>
          <a:ext cx="807249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58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err="1" smtClean="0"/>
              <a:t>Біздің миссиямыз</a:t>
            </a:r>
            <a:r>
              <a:rPr lang="ru-RU" dirty="0" smtClean="0"/>
              <a:t>: </a:t>
            </a:r>
            <a:r>
              <a:rPr lang="ru-RU" dirty="0" err="1" smtClean="0"/>
              <a:t>донорлық, қанның сапалы</a:t>
            </a:r>
            <a:r>
              <a:rPr lang="ru-RU" dirty="0" smtClean="0"/>
              <a:t> </a:t>
            </a:r>
            <a:r>
              <a:rPr lang="ru-RU" dirty="0" err="1" smtClean="0"/>
              <a:t>компоненттері</a:t>
            </a:r>
            <a:r>
              <a:rPr lang="ru-RU" dirty="0" smtClean="0"/>
              <a:t>, </a:t>
            </a:r>
            <a:r>
              <a:rPr lang="ru-RU" dirty="0" err="1" smtClean="0"/>
              <a:t>қызметкерлердің кәсіпқойлығы және жаңа технологияларды</a:t>
            </a:r>
            <a:r>
              <a:rPr lang="ru-RU" dirty="0" smtClean="0"/>
              <a:t> </a:t>
            </a:r>
            <a:r>
              <a:rPr lang="ru-RU" dirty="0" err="1" smtClean="0"/>
              <a:t>енгізу</a:t>
            </a:r>
            <a:r>
              <a:rPr lang="ru-RU" dirty="0" smtClean="0"/>
              <a:t> </a:t>
            </a:r>
            <a:r>
              <a:rPr lang="ru-RU" dirty="0" err="1" smtClean="0"/>
              <a:t>арқылы Шығыс Қазақстан облысы</a:t>
            </a:r>
            <a:r>
              <a:rPr lang="ru-RU" dirty="0" smtClean="0"/>
              <a:t> </a:t>
            </a:r>
            <a:r>
              <a:rPr lang="ru-RU" dirty="0" err="1" smtClean="0"/>
              <a:t>азаматтарының денсаулығын жақсарту Пайымдауы</a:t>
            </a:r>
            <a:r>
              <a:rPr lang="ru-RU" dirty="0" smtClean="0"/>
              <a:t>: </a:t>
            </a:r>
            <a:r>
              <a:rPr lang="ru-RU" dirty="0" err="1" smtClean="0"/>
              <a:t>инновацияларды</a:t>
            </a:r>
            <a:r>
              <a:rPr lang="ru-RU" dirty="0" smtClean="0"/>
              <a:t> </a:t>
            </a:r>
            <a:r>
              <a:rPr lang="ru-RU" dirty="0" err="1" smtClean="0"/>
              <a:t>енгізу</a:t>
            </a:r>
            <a:r>
              <a:rPr lang="ru-RU" dirty="0" smtClean="0"/>
              <a:t>, </a:t>
            </a:r>
            <a:r>
              <a:rPr lang="ru-RU" dirty="0" err="1" smtClean="0"/>
              <a:t>қызметкерлердің жоғары кәсібилігі, ұлттық және халықаралық стандарттарға сәйкес пациенттерге</a:t>
            </a:r>
            <a:r>
              <a:rPr lang="ru-RU" dirty="0" smtClean="0"/>
              <a:t> </a:t>
            </a:r>
            <a:r>
              <a:rPr lang="ru-RU" dirty="0" err="1" smtClean="0"/>
              <a:t>трансфузиялық көмекті тұрақты дамыту</a:t>
            </a:r>
            <a:r>
              <a:rPr lang="ru-RU" dirty="0" smtClean="0"/>
              <a:t> </a:t>
            </a:r>
            <a:r>
              <a:rPr lang="ru-RU" dirty="0" err="1" smtClean="0"/>
              <a:t>және жетілдіру</a:t>
            </a:r>
            <a:r>
              <a:rPr lang="ru-RU" dirty="0" smtClean="0"/>
              <a:t> </a:t>
            </a:r>
            <a:r>
              <a:rPr lang="ru-RU" dirty="0" err="1" smtClean="0"/>
              <a:t>есебінен</a:t>
            </a:r>
            <a:r>
              <a:rPr lang="ru-RU" dirty="0" smtClean="0"/>
              <a:t> </a:t>
            </a:r>
            <a:r>
              <a:rPr lang="ru-RU" dirty="0" err="1" smtClean="0"/>
              <a:t>Қазақстандағы үздік өңірлік қан орталықтарының бірі</a:t>
            </a:r>
            <a:r>
              <a:rPr lang="ru-RU" dirty="0" smtClean="0"/>
              <a:t> болу </a:t>
            </a:r>
            <a:r>
              <a:rPr lang="ru-RU" dirty="0" err="1" smtClean="0"/>
              <a:t>Стратегиялық бағыттар </a:t>
            </a:r>
            <a:r>
              <a:rPr lang="ru-RU" dirty="0" smtClean="0"/>
              <a:t>мен </a:t>
            </a:r>
            <a:r>
              <a:rPr lang="ru-RU" dirty="0" err="1" smtClean="0"/>
              <a:t>мақсаттар </a:t>
            </a:r>
            <a:r>
              <a:rPr lang="ru-RU" dirty="0" smtClean="0"/>
              <a:t>1-стратегиялық </a:t>
            </a:r>
            <a:r>
              <a:rPr lang="ru-RU" dirty="0" err="1" smtClean="0"/>
              <a:t>бағыт кәсіпорынның қаржылық тұрақтылығын қамтамасыз ету</a:t>
            </a:r>
            <a:r>
              <a:rPr lang="ru-RU" dirty="0" smtClean="0"/>
              <a:t> </a:t>
            </a:r>
            <a:r>
              <a:rPr lang="ru-RU" dirty="0" err="1" smtClean="0"/>
              <a:t>Мақсаты.1.1.</a:t>
            </a:r>
            <a:r>
              <a:rPr lang="ru-RU" dirty="0" smtClean="0"/>
              <a:t> </a:t>
            </a:r>
            <a:r>
              <a:rPr lang="ru-RU" dirty="0" err="1" smtClean="0"/>
              <a:t>Денсаулық сақтау ұйымдарын тегін</a:t>
            </a:r>
            <a:r>
              <a:rPr lang="ru-RU" dirty="0" smtClean="0"/>
              <a:t> </a:t>
            </a:r>
            <a:r>
              <a:rPr lang="ru-RU" dirty="0" err="1" smtClean="0"/>
              <a:t>медициналық көмектің кепілдік</a:t>
            </a:r>
            <a:r>
              <a:rPr lang="ru-RU" dirty="0" smtClean="0"/>
              <a:t> </a:t>
            </a:r>
            <a:r>
              <a:rPr lang="ru-RU" dirty="0" err="1" smtClean="0"/>
              <a:t>берілген</a:t>
            </a:r>
            <a:r>
              <a:rPr lang="ru-RU" dirty="0" smtClean="0"/>
              <a:t> </a:t>
            </a:r>
            <a:r>
              <a:rPr lang="ru-RU" dirty="0" err="1" smtClean="0"/>
              <a:t>көлемі шеңберінде қан өнімдерімен қамтамасыз ету</a:t>
            </a:r>
            <a:r>
              <a:rPr lang="ru-RU" dirty="0" smtClean="0"/>
              <a:t> </a:t>
            </a:r>
            <a:r>
              <a:rPr lang="ru-RU" dirty="0" err="1" smtClean="0"/>
              <a:t>Мақсат </a:t>
            </a:r>
            <a:r>
              <a:rPr lang="ru-RU" dirty="0" smtClean="0"/>
              <a:t>1.2. </a:t>
            </a:r>
            <a:r>
              <a:rPr lang="ru-RU" dirty="0" err="1" smtClean="0"/>
              <a:t>Медициналық қызметтерді ақылы негізде</a:t>
            </a:r>
            <a:r>
              <a:rPr lang="ru-RU" dirty="0" smtClean="0"/>
              <a:t> </a:t>
            </a:r>
            <a:r>
              <a:rPr lang="ru-RU" dirty="0" err="1" smtClean="0"/>
              <a:t>орындау</a:t>
            </a:r>
            <a:r>
              <a:rPr lang="ru-RU" dirty="0" smtClean="0"/>
              <a:t> </a:t>
            </a:r>
            <a:r>
              <a:rPr lang="ru-RU" dirty="0" err="1" smtClean="0"/>
              <a:t>есебінен</a:t>
            </a:r>
            <a:r>
              <a:rPr lang="ru-RU" dirty="0" smtClean="0"/>
              <a:t> </a:t>
            </a:r>
            <a:r>
              <a:rPr lang="ru-RU" dirty="0" err="1" smtClean="0"/>
              <a:t>кәсіпорынның табыстылығын арттыру</a:t>
            </a:r>
            <a:r>
              <a:rPr lang="ru-RU" dirty="0" smtClean="0"/>
              <a:t> 2-стратегиялық </a:t>
            </a:r>
            <a:r>
              <a:rPr lang="ru-RU" dirty="0" err="1" smtClean="0"/>
              <a:t>бағыт денсаулық сақтау ұйымдарын сапалы</a:t>
            </a:r>
            <a:r>
              <a:rPr lang="ru-RU" dirty="0" smtClean="0"/>
              <a:t> </a:t>
            </a:r>
            <a:r>
              <a:rPr lang="ru-RU" dirty="0" err="1" smtClean="0"/>
              <a:t>және қауіпсіз қан компоненттерімен</a:t>
            </a:r>
            <a:r>
              <a:rPr lang="ru-RU" dirty="0" smtClean="0"/>
              <a:t> </a:t>
            </a:r>
            <a:r>
              <a:rPr lang="ru-RU" dirty="0" err="1" smtClean="0"/>
              <a:t>қамтамасыз ету</a:t>
            </a:r>
            <a:r>
              <a:rPr lang="ru-RU" dirty="0" smtClean="0"/>
              <a:t> </a:t>
            </a:r>
            <a:r>
              <a:rPr lang="ru-RU" dirty="0" err="1" smtClean="0"/>
              <a:t>Мақсат </a:t>
            </a:r>
            <a:r>
              <a:rPr lang="ru-RU" dirty="0" smtClean="0"/>
              <a:t>2.1. </a:t>
            </a:r>
            <a:r>
              <a:rPr lang="ru-RU" dirty="0" err="1" smtClean="0"/>
              <a:t>Халыққа тиімді</a:t>
            </a:r>
            <a:r>
              <a:rPr lang="ru-RU" dirty="0" smtClean="0"/>
              <a:t> </a:t>
            </a:r>
            <a:r>
              <a:rPr lang="ru-RU" dirty="0" err="1" smtClean="0"/>
              <a:t>трансфузиологиялық көмек </a:t>
            </a:r>
            <a:r>
              <a:rPr lang="ru-RU" smtClean="0"/>
              <a:t>көрсету.</a:t>
            </a:r>
            <a:r>
              <a:rPr lang="ru-RU" dirty="0" smtClean="0"/>
              <a:t> </a:t>
            </a:r>
          </a:p>
          <a:p>
            <a:pPr lvl="0" fontAlgn="base">
              <a:buNone/>
            </a:pPr>
            <a:r>
              <a:rPr lang="ru-RU" sz="1000" b="1" dirty="0" smtClean="0"/>
              <a:t/>
            </a:r>
            <a:br>
              <a:rPr lang="ru-RU" sz="1000" b="1" dirty="0" smtClean="0"/>
            </a:b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8740574" cy="6643710"/>
        </p:xfrm>
        <a:graphic>
          <a:graphicData uri="http://schemas.openxmlformats.org/presentationml/2006/ole">
            <p:oleObj spid="_x0000_s1025" name="Слайд" r:id="rId3" imgW="3930218" imgH="2947269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Ұйымның өндірістік қызметінің көрсеткіштері.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оның компоненттерін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донациялау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929198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Динамикада</a:t>
            </a:r>
            <a:r>
              <a:rPr lang="ru-RU" dirty="0" smtClean="0"/>
              <a:t> </a:t>
            </a:r>
            <a:r>
              <a:rPr lang="ru-RU" dirty="0" err="1" smtClean="0"/>
              <a:t>қан </a:t>
            </a:r>
            <a:r>
              <a:rPr lang="ru-RU" dirty="0" smtClean="0"/>
              <a:t>мен </a:t>
            </a:r>
            <a:r>
              <a:rPr lang="ru-RU" dirty="0" err="1" smtClean="0"/>
              <a:t>оның компоненттері</a:t>
            </a:r>
            <a:r>
              <a:rPr lang="ru-RU" dirty="0" smtClean="0"/>
              <a:t> </a:t>
            </a:r>
            <a:r>
              <a:rPr lang="ru-RU" dirty="0" err="1" smtClean="0"/>
              <a:t>донацияларының төмендеуі Денсаулық сақтау ұйымдарынан келіп</a:t>
            </a:r>
            <a:r>
              <a:rPr lang="ru-RU" dirty="0" smtClean="0"/>
              <a:t> </a:t>
            </a:r>
            <a:r>
              <a:rPr lang="ru-RU" dirty="0" err="1" smtClean="0"/>
              <a:t>түскен өтінімдер санының азаюымен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28596" y="714357"/>
          <a:ext cx="8181980" cy="407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358246" cy="1071546"/>
          </a:xfrm>
        </p:spPr>
        <p:txBody>
          <a:bodyPr>
            <a:no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Ұйымның өндірістік қызметінің көрсеткіштері.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Өтеусіз донациялардың үлес салмағы,%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786322"/>
            <a:ext cx="857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Өтеусіз донорлықты насихаттау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бақ-пен, бизнес-құрылымдармен, діни</a:t>
            </a:r>
            <a:r>
              <a:rPr lang="ru-RU" dirty="0" smtClean="0"/>
              <a:t> </a:t>
            </a:r>
            <a:r>
              <a:rPr lang="ru-RU" dirty="0" err="1" smtClean="0"/>
              <a:t>қоғамдастықтармен, </a:t>
            </a:r>
            <a:r>
              <a:rPr lang="ru-RU" dirty="0" smtClean="0"/>
              <a:t>ШҚ </a:t>
            </a:r>
            <a:r>
              <a:rPr lang="ru-RU" dirty="0" err="1" smtClean="0"/>
              <a:t>Қызыл </a:t>
            </a:r>
            <a:r>
              <a:rPr lang="ru-RU" dirty="0" smtClean="0"/>
              <a:t>Жарты Ай </a:t>
            </a:r>
            <a:r>
              <a:rPr lang="ru-RU" dirty="0" err="1" smtClean="0"/>
              <a:t>қоғамымен тығыз өзара іс-қимыл жасау</a:t>
            </a:r>
            <a:r>
              <a:rPr lang="ru-RU" dirty="0" smtClean="0"/>
              <a:t> </a:t>
            </a:r>
            <a:r>
              <a:rPr lang="ru-RU" dirty="0" err="1" smtClean="0"/>
              <a:t>есебінен</a:t>
            </a:r>
            <a:r>
              <a:rPr lang="ru-RU" dirty="0" smtClean="0"/>
              <a:t> </a:t>
            </a:r>
            <a:r>
              <a:rPr lang="ru-RU" dirty="0" err="1" smtClean="0"/>
              <a:t>өнеркәсіп кәсіпорындарымен</a:t>
            </a:r>
            <a:r>
              <a:rPr lang="ru-RU" dirty="0" smtClean="0"/>
              <a:t>, </a:t>
            </a:r>
            <a:r>
              <a:rPr lang="ru-RU" dirty="0" err="1" smtClean="0"/>
              <a:t>ірі</a:t>
            </a:r>
            <a:r>
              <a:rPr lang="ru-RU" dirty="0" smtClean="0"/>
              <a:t> </a:t>
            </a:r>
            <a:r>
              <a:rPr lang="ru-RU" dirty="0" err="1" smtClean="0"/>
              <a:t>ұйымдармен</a:t>
            </a:r>
            <a:r>
              <a:rPr lang="ru-RU" dirty="0" smtClean="0"/>
              <a:t>, </a:t>
            </a:r>
            <a:r>
              <a:rPr lang="ru-RU" dirty="0" err="1" smtClean="0"/>
              <a:t>оқу орындарымен</a:t>
            </a:r>
            <a:r>
              <a:rPr lang="ru-RU" dirty="0" smtClean="0"/>
              <a:t>, </a:t>
            </a:r>
            <a:r>
              <a:rPr lang="ru-RU" dirty="0" err="1" smtClean="0"/>
              <a:t>әскери бөлімдермен белсенді</a:t>
            </a:r>
            <a:r>
              <a:rPr lang="ru-RU" dirty="0" smtClean="0"/>
              <a:t> </a:t>
            </a:r>
            <a:r>
              <a:rPr lang="ru-RU" dirty="0" err="1" smtClean="0"/>
              <a:t>жұмыс жүргізу есебінен</a:t>
            </a:r>
            <a:r>
              <a:rPr lang="ru-RU" dirty="0" smtClean="0"/>
              <a:t> </a:t>
            </a:r>
            <a:r>
              <a:rPr lang="ru-RU" dirty="0" err="1" smtClean="0"/>
              <a:t>олардың ұжымдарын донорлыққа тарту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ұлғайту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57158" y="1000109"/>
          <a:ext cx="8143932" cy="357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857232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/>
              <a:t>Консервіленген</a:t>
            </a:r>
            <a:r>
              <a:rPr lang="ru-RU" sz="2400" dirty="0" smtClean="0"/>
              <a:t> </a:t>
            </a:r>
            <a:r>
              <a:rPr lang="ru-RU" sz="2400" dirty="0" err="1" smtClean="0"/>
              <a:t>қан дайындау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4714884"/>
            <a:ext cx="885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2018 </a:t>
            </a:r>
            <a:r>
              <a:rPr lang="ru-RU" sz="1600" dirty="0" err="1" smtClean="0"/>
              <a:t>жылдың ұқсас кезеңімен салыстырғанда </a:t>
            </a:r>
            <a:r>
              <a:rPr lang="ru-RU" sz="1600" dirty="0" smtClean="0"/>
              <a:t>2019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Шығыс Қазақстан облыстық қан орталығы 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консервіленген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қан дайындау</a:t>
            </a:r>
            <a:r>
              <a:rPr lang="ru-RU" sz="1600" dirty="0" smtClean="0"/>
              <a:t> </a:t>
            </a:r>
            <a:r>
              <a:rPr lang="ru-RU" sz="1600" dirty="0" err="1" smtClean="0"/>
              <a:t>қан өнімдерін ұтымды пайдалану</a:t>
            </a:r>
            <a:r>
              <a:rPr lang="ru-RU" sz="1600" dirty="0" smtClean="0"/>
              <a:t>, </a:t>
            </a:r>
            <a:r>
              <a:rPr lang="ru-RU" sz="1600" dirty="0" err="1" smtClean="0"/>
              <a:t>қан сақтаушы технологияларды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пайдалану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қан компоненттерін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құюға балама</a:t>
            </a:r>
            <a:r>
              <a:rPr lang="ru-RU" sz="1600" dirty="0" smtClean="0"/>
              <a:t> </a:t>
            </a:r>
            <a:r>
              <a:rPr lang="ru-RU" sz="1600" dirty="0" err="1" smtClean="0"/>
              <a:t>әдістерді енгізу</a:t>
            </a:r>
            <a:r>
              <a:rPr lang="ru-RU" sz="1600" dirty="0" smtClean="0"/>
              <a:t> </a:t>
            </a:r>
            <a:r>
              <a:rPr lang="ru-RU" sz="1600" dirty="0" err="1" smtClean="0"/>
              <a:t>нәтижесінде денсаулық сақтау ұйымдарынан қан компоненттеріне</a:t>
            </a:r>
            <a:r>
              <a:rPr lang="ru-RU" sz="1600" dirty="0" smtClean="0"/>
              <a:t> </a:t>
            </a:r>
            <a:r>
              <a:rPr lang="ru-RU" sz="1600" dirty="0" err="1" smtClean="0"/>
              <a:t>өтінімдердің азаюына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байланысты</a:t>
            </a:r>
            <a:r>
              <a:rPr lang="ru-RU" sz="1600" dirty="0" smtClean="0"/>
              <a:t> 10%</a:t>
            </a:r>
            <a:r>
              <a:rPr lang="ru-RU" sz="1600" dirty="0" err="1" smtClean="0"/>
              <a:t>-ға азайды</a:t>
            </a:r>
            <a:r>
              <a:rPr lang="ru-RU" sz="1600" dirty="0" smtClean="0"/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500034" y="500041"/>
          <a:ext cx="7929618" cy="414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ШҚ КҚО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қан компоненттері</a:t>
            </a:r>
            <a:r>
              <a:rPr lang="ru-RU" sz="2400" dirty="0" smtClean="0"/>
              <a:t> </a:t>
            </a:r>
            <a:r>
              <a:rPr lang="ru-RU" sz="2400" dirty="0" err="1" smtClean="0"/>
              <a:t>өндірілді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357826"/>
            <a:ext cx="85725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Динамикада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қан компоненттерін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құюға балама</a:t>
            </a:r>
            <a:r>
              <a:rPr lang="ru-RU" sz="1600" dirty="0" smtClean="0"/>
              <a:t> </a:t>
            </a:r>
            <a:r>
              <a:rPr lang="ru-RU" sz="1600" dirty="0" err="1" smtClean="0"/>
              <a:t>әдістерді енгізудің қан сақтаушы технологияларын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пайдалану</a:t>
            </a:r>
            <a:r>
              <a:rPr lang="ru-RU" sz="1600" dirty="0" smtClean="0"/>
              <a:t> </a:t>
            </a:r>
            <a:r>
              <a:rPr lang="ru-RU" sz="1600" dirty="0" err="1" smtClean="0"/>
              <a:t>нәтижесінде денсаулық сақтау ұйымдарынан келіп</a:t>
            </a:r>
            <a:r>
              <a:rPr lang="ru-RU" sz="1600" dirty="0" smtClean="0"/>
              <a:t> </a:t>
            </a:r>
            <a:r>
              <a:rPr lang="ru-RU" sz="1600" dirty="0" err="1" smtClean="0"/>
              <a:t>түскен өтінімдердің азаюына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байланысты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өндірілген қан компоненттері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көлемінің төмендегені байқалады</a:t>
            </a:r>
            <a:endParaRPr lang="ru-RU" sz="1600" dirty="0" smtClean="0"/>
          </a:p>
          <a:p>
            <a:r>
              <a:rPr lang="ru-RU" sz="1600" dirty="0" smtClean="0"/>
              <a:t>Перевод скопирован</a:t>
            </a:r>
            <a:endParaRPr lang="ru-RU" sz="1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714348" y="857233"/>
          <a:ext cx="764386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2691</TotalTime>
  <Words>1457</Words>
  <Application>Microsoft Office PowerPoint</Application>
  <PresentationFormat>Экран (4:3)</PresentationFormat>
  <Paragraphs>228</Paragraphs>
  <Slides>25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Эркер</vt:lpstr>
      <vt:lpstr>Слайд</vt:lpstr>
      <vt:lpstr>Шығыс Қазақстан облыстық қан орталығы КМҚК ұйымының 2017-2019 жылдардағы қызметі туралы есеп  ШҚ ОҚО директоры            Х. жигитаев</vt:lpstr>
      <vt:lpstr>     Штат бойынша штат саны-236 ставка, жұмыспен қамтылғандар – 236, жеке тұлғалар 12 айда 141 адамға дейін өсті, 2019 жылдың 9 айындағы санмен салыстырғанда (135 адам), жаңа қызметкерлерді қабылдау есебінен. кадрлық құрамды талдау:</vt:lpstr>
      <vt:lpstr>   Қаржы-шаруашылық қызметті талдау 067 "тегін медициналық көмектің кепілдік берілген көлемін қамтамасыз ету" бағдарламасы бойынша бөлінген бюджет қаражаты 100% - ға игерілді, нысаналы мақсаты бойынша пайдаланылды, 2018 жылы қан дайындау көлемінің азаюына байланысты денсаулық сақтау ұйымдарынан қан компоненттеріне өтінімдердің азаюы себеп болды    </vt:lpstr>
      <vt:lpstr>Слайд 4</vt:lpstr>
      <vt:lpstr>Слайд 5</vt:lpstr>
      <vt:lpstr>Ұйымның өндірістік қызметінің көрсеткіштері. Қан мен оның компоненттерін донациялау  </vt:lpstr>
      <vt:lpstr>Ұйымның өндірістік қызметінің көрсеткіштері. Өтеусіз донациялардың үлес салмағы,%  </vt:lpstr>
      <vt:lpstr> Консервіленген қан дайындау</vt:lpstr>
      <vt:lpstr>ШҚ КҚО бойынша қан компоненттері өндірілді</vt:lpstr>
      <vt:lpstr>ШҚОҚО – да Өндірілген тромбоциттер саны</vt:lpstr>
      <vt:lpstr>ШҚ ОҚО-да тромбоциттер өндірілді  </vt:lpstr>
      <vt:lpstr>ШҚОҚО бойынша тромбоциттер өндірілді</vt:lpstr>
      <vt:lpstr>Дайындалған қан мен оның компоненттері препараттарға құюға және қайта өңдеуге жарамсыз деп танылған донациялардың үлесі (%)</vt:lpstr>
      <vt:lpstr>Қан компоненттерінің иммунологиялық және инфекциялық қауіпсіздігін қамтамасыз ету: 1) трансфузиялық инфекциялар маркерлерінің екі сатылы скринингі(ИФТ + ПТР), 2014-2016жж.</vt:lpstr>
      <vt:lpstr>Қан компоненттерінің иммунологиялық және инфекциялық қауіпсіздігін қамтамасыз ету: 2) МҰ-ға берілген плазманың барлық санынан карантинделген ЖМП үлесі (%)</vt:lpstr>
      <vt:lpstr>                                                        Иммунологиялық және инфекциялық қауіпсіздікті қамтамасыз ету: 3) қан компоненттерін лейкофильтрлеуді 100% жүргізу МҰ-ға берілген барлық санынан лейкофильтрленген эритроциттердің үлесі  </vt:lpstr>
      <vt:lpstr>Иммунологиялық және инфекциялық қауіпсіздікті қамтамасыз ету: 4) МҰ-ға берілген барлық санынан лейкофильтрленген вирустазартылған тромбоциттердің үлесі</vt:lpstr>
      <vt:lpstr>Иммунологиялық және инфекциялық қауіпсіздікті қамтамасыз ету: 5)қан компоненттерін вирустазартуды жүргізу-ВИРУСТАЗАРТЫЛҒАН ЖМП-ның МҰ-ға берілген барлық санынан үлесі   </vt:lpstr>
      <vt:lpstr>               1-стратегиялық бағыт кәсіпорынның қаржылық тұрақтылығын қамтамасыз ету  </vt:lpstr>
      <vt:lpstr>Слайд 20</vt:lpstr>
      <vt:lpstr>Слайд 21</vt:lpstr>
      <vt:lpstr>Слайд 22</vt:lpstr>
      <vt:lpstr>Слайд 23</vt:lpstr>
      <vt:lpstr>Слайд 24</vt:lpstr>
      <vt:lpstr>Өндірістік қызметті жоспарлауды жетілдіру жолдары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и перспективы развития службы крови  Восточно-Казахстанской области</dc:title>
  <dc:creator>user</dc:creator>
  <cp:lastModifiedBy>user</cp:lastModifiedBy>
  <cp:revision>325</cp:revision>
  <dcterms:created xsi:type="dcterms:W3CDTF">2015-12-05T05:03:53Z</dcterms:created>
  <dcterms:modified xsi:type="dcterms:W3CDTF">2021-02-09T08:43:52Z</dcterms:modified>
</cp:coreProperties>
</file>